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25" r:id="rId4"/>
  </p:sldMasterIdLst>
  <p:notesMasterIdLst>
    <p:notesMasterId r:id="rId54"/>
  </p:notesMasterIdLst>
  <p:handoutMasterIdLst>
    <p:handoutMasterId r:id="rId55"/>
  </p:handout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41"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linruizjhw (Leroy)" initials="Z(" lastIdx="84" clrIdx="0">
    <p:extLst>
      <p:ext uri="{19B8F6BF-5375-455C-9EA6-DF929625EA0E}">
        <p15:presenceInfo xmlns:p15="http://schemas.microsoft.com/office/powerpoint/2012/main" userId="S-1-5-21-147214757-305610072-1517763936-5615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FFD17D"/>
    <a:srgbClr val="BDE7F6"/>
    <a:srgbClr val="F4FBFE"/>
    <a:srgbClr val="F3FBFE"/>
    <a:srgbClr val="99DFF9"/>
    <a:srgbClr val="FFF2CC"/>
    <a:srgbClr val="EC7061"/>
    <a:srgbClr val="151515"/>
    <a:srgbClr val="C7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34" autoAdjust="0"/>
    <p:restoredTop sz="60000" autoAdjust="0"/>
  </p:normalViewPr>
  <p:slideViewPr>
    <p:cSldViewPr snapToGrid="0" snapToObjects="1">
      <p:cViewPr varScale="1">
        <p:scale>
          <a:sx n="53" d="100"/>
          <a:sy n="53" d="100"/>
        </p:scale>
        <p:origin x="1853" y="53"/>
      </p:cViewPr>
      <p:guideLst>
        <p:guide pos="3840"/>
        <p:guide orient="horz" pos="234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4" d="100"/>
          <a:sy n="74" d="100"/>
        </p:scale>
        <p:origin x="1224" y="6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t>2/21/2021</a:t>
            </a:fld>
            <a:endParaRPr lang="en-US" dirty="0"/>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Arial" panose="020B0604020202020204" pitchFamily="34" charset="0"/>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Arial" panose="020B0604020202020204" pitchFamily="34" charset="0"/>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Arial" panose="020B0604020202020204" pitchFamily="34" charset="0"/>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Arial" panose="020B0604020202020204" pitchFamily="34" charset="0"/>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Arial" panose="020B0604020202020204" pitchFamily="34" charset="0"/>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7222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615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3168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4041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7854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dirty="0"/>
              <a:t>Eth-Trunk можно рассматривать как физический интерфейс Ethernet. Единственное различие между Eth-Trunk и физическим интерфейсом Ethernet состоит в том, что Eth-Trunk должен выбрать один или несколько интерфейсов-участников для пересылки трафика.</a:t>
            </a:r>
          </a:p>
          <a:p>
            <a:r>
              <a:rPr lang="ru-RU" dirty="0"/>
              <a:t>Следующие параметры должны быть одинаковыми для интерфейсов-участников в Eth-Trunk:</a:t>
            </a:r>
          </a:p>
          <a:p>
            <a:pPr lvl="1"/>
            <a:r>
              <a:rPr lang="ru-RU" dirty="0"/>
              <a:t>Скорость интерфейса</a:t>
            </a:r>
          </a:p>
          <a:p>
            <a:pPr lvl="1"/>
            <a:r>
              <a:rPr lang="ru-RU" dirty="0"/>
              <a:t>Дуплексный режим</a:t>
            </a:r>
          </a:p>
          <a:p>
            <a:pPr lvl="1"/>
            <a:r>
              <a:rPr lang="ru-RU" dirty="0"/>
              <a:t>Конфигурации VLAN: </a:t>
            </a:r>
            <a:r>
              <a:rPr lang="ru-RU" dirty="0" smtClean="0"/>
              <a:t>тип </a:t>
            </a:r>
            <a:r>
              <a:rPr lang="ru-RU" dirty="0"/>
              <a:t>интерфейса должен быть одинаковым (доступа, транковый или гибридный). Для интерфейсов доступа VLAN по умолчанию интерфейсов-участников должна быть одинаковой. Для транковых интерфейсов разрешенные VLAN и VLAN по умолчанию для интерфейсов-участников должны быть одинаковыми. </a:t>
            </a:r>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727401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9955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5147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dirty="0"/>
              <a:t>Как показано на </a:t>
            </a:r>
            <a:r>
              <a:rPr lang="ru-RU" dirty="0" smtClean="0"/>
              <a:t>предыдущем рисунке</a:t>
            </a:r>
            <a:r>
              <a:rPr lang="ru-RU" dirty="0"/>
              <a:t>, четыре интерфейса SW1 добавляются </a:t>
            </a:r>
            <a:r>
              <a:rPr lang="ru-RU" dirty="0" smtClean="0"/>
              <a:t>в </a:t>
            </a:r>
            <a:r>
              <a:rPr lang="ru-RU" dirty="0"/>
              <a:t>Eth-Trunk, но одноранговым узлом одного интерфейса является SW3 вместо SW2. В этом случае на SW3 выполняется балансировка нагрузки части трафика, что приводит к нарушениям связи.</a:t>
            </a:r>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242900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1009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9858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939549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6293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278443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3407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431800" y="779463"/>
            <a:ext cx="5934075"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9279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0956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dirty="0"/>
              <a:t>Настройте Eth-Trunk в режиме LACP между SW1 и SW2 и добавьте в Eth-Trunk четыре интерфейса. Четыре интерфейса нумеруются 1, 2, 3 и 4. На SW1 и SW2 установите максимальное количество активных интерфейсов в Eth-Trunk равным 2 и сохраните настройки по умолчанию для других параметров (приоритет системы и приоритет интерфейса).</a:t>
            </a:r>
          </a:p>
          <a:p>
            <a:r>
              <a:rPr lang="ru-RU" dirty="0"/>
              <a:t>SW1 и SW2 отправляют LACPDU через интерфейсы-участники 1, 2, 3 и 4.</a:t>
            </a:r>
          </a:p>
          <a:p>
            <a:r>
              <a:rPr lang="ru-RU" dirty="0"/>
              <a:t>При получении LACPDU от однорангового узла SW1 и SW2 сравнивают системные приоритеты, которые используют значение по умолчанию 32768 и являются одинаковыми. Затем они сравнивают MAC-адреса. MAC-адрес SW1 — 4c1f-cc58-6d64, а MAC-адрес SW2 — 4c1f-cc58-6d65. SW1 имеет меньший MAC-адрес и выбирается в качестве Actor.</a:t>
            </a:r>
          </a:p>
          <a:p>
            <a:endParaRPr lang="zh-CN" altLang="en-US" dirty="0"/>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989908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3610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dirty="0"/>
              <a:t>LACP использует следующие флаги в LACPDU для определения состояния интерфейса. Если три флага установлены как 1, интерфейс является активным.</a:t>
            </a:r>
          </a:p>
          <a:p>
            <a:pPr lvl="1"/>
            <a:r>
              <a:rPr lang="ru-RU" dirty="0"/>
              <a:t>Синхронизация</a:t>
            </a:r>
          </a:p>
          <a:p>
            <a:pPr lvl="1"/>
            <a:r>
              <a:rPr lang="ru-RU" dirty="0"/>
              <a:t>Сбор</a:t>
            </a:r>
          </a:p>
          <a:p>
            <a:pPr lvl="1"/>
            <a:r>
              <a:rPr lang="ru-RU" dirty="0"/>
              <a:t>Распределение</a:t>
            </a:r>
          </a:p>
          <a:p>
            <a:pPr lvl="0"/>
            <a:r>
              <a:rPr lang="ru-RU" dirty="0"/>
              <a:t>Если три флага установлены как 0, интерфейс является неактивным.</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0884534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39369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0455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4569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dirty="0"/>
              <a:t>Если IP-адреса пакетов меняются часто, то для балансировки нагрузки между физическими каналами больше подходит балансировка нагрузки на основе IP-адреса источника, IP-адреса назначения или IP-адресов источника и назначения.</a:t>
            </a:r>
          </a:p>
          <a:p>
            <a:r>
              <a:rPr lang="ru-RU" dirty="0"/>
              <a:t>Если MAC-адреса пакетов меняются часто, а IP-адреса являются фиксированными, то для балансировки нагрузки между физическими каналами больше подходит балансировка нагрузки на основе MAC-адреса источника, MAC-адреса назначения или MAC-адресов источника и назначения.</a:t>
            </a:r>
          </a:p>
          <a:p>
            <a:r>
              <a:rPr lang="ru-RU" dirty="0"/>
              <a:t>Если выбранный режим балансировки нагрузки не соответствует фактическим характеристикам услуги, трафик может быть неравномерно сбалансирован по нагрузке. Некоторые каналы-участники имеют высокую нагрузку, а другие каналы-участники неактивны. Например, если IP-адреса источника и назначения пакетов часто меняются, а MAC-адреса источника и назначения являются фиксированными, и нагрузка балансируется на основе MAC-адресов источника и назначения, весь трафик передается по одному каналу-участнику.</a:t>
            </a:r>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309239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64544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12212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51798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11742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98744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043006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dirty="0"/>
              <a:t>Максимальное количество активных интерфейсов зависит от модели коммутатора. Например, максимальное количество активных интерфейсов в Eth-Trunk равно 32 на S6720HI, S6730H, S6730S и S6730S-S, и равно 16 на S6720LI, S6720S-LI, S6720SI и S6720S-SI. Подробная информация приведена в руководстве по продукту.</a:t>
            </a:r>
          </a:p>
          <a:p>
            <a:r>
              <a:rPr lang="ru-RU" dirty="0"/>
              <a:t>Минимальное количество активных интерфейсов настраивается для обеспечения минимальной пропускной способности. Если полоса пропускания слишком мала, сервисы, требующие высокой пропускной способности канала, могут работать неправильно. В этом случае можно отключить интерфейс Eth-Trunk, чтобы переключить сервисы на другие пути с помощью механизм высокой надежности сети и обеспечить нормальную работу сервиса.</a:t>
            </a:r>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210649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78899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3353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924472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53681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605518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36198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77025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53207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61844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55166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ru-RU" dirty="0" smtClean="0"/>
              <a:t>Если </a:t>
            </a:r>
            <a:r>
              <a:rPr lang="ru-RU" dirty="0"/>
              <a:t>балансировка нагрузки пакетов выполняется по разным каналам </a:t>
            </a:r>
            <a:r>
              <a:rPr lang="ru-RU" dirty="0" smtClean="0"/>
              <a:t>по пакетам, может произойти неупорядоченная доставка пакетов. </a:t>
            </a:r>
            <a:r>
              <a:rPr lang="ru-RU" dirty="0"/>
              <a:t>Если пакеты сбалансированы по нагрузке </a:t>
            </a:r>
            <a:r>
              <a:rPr lang="ru-RU" dirty="0" smtClean="0"/>
              <a:t>в один </a:t>
            </a:r>
            <a:r>
              <a:rPr lang="ru-RU" dirty="0"/>
              <a:t>канал </a:t>
            </a:r>
            <a:r>
              <a:rPr lang="ru-RU" dirty="0" smtClean="0"/>
              <a:t>по потокам, </a:t>
            </a:r>
            <a:r>
              <a:rPr lang="ru-RU" dirty="0"/>
              <a:t>неупорядоченная доставка пакетов не произойдет. Однако один поток не может полностью использовать пропускную способность всего Eth-Trunk.</a:t>
            </a:r>
          </a:p>
          <a:p>
            <a:pPr marL="228600" indent="-228600">
              <a:buFont typeface="+mj-lt"/>
              <a:buAutoNum type="arabicPeriod"/>
            </a:pPr>
            <a:r>
              <a:rPr lang="ru-RU" dirty="0"/>
              <a:t>Коммутаторы сравнивают приоритеты системы. Меньшее значение указывает на более высокий приоритет. Если приоритеты системы одинаковы, сравниваются MAC-адреса моста. MAC-адрес моста меньшего размера указывает на более высокий приоритет. Устройство с более высоким приоритетом начинает функционировать как Actor.</a:t>
            </a:r>
          </a:p>
          <a:p>
            <a:pPr marL="228600" indent="-228600">
              <a:buFont typeface="+mj-lt"/>
              <a:buAutoNum type="arabicPeriod"/>
            </a:pPr>
            <a:r>
              <a:rPr lang="ru-RU" dirty="0"/>
              <a:t>CSS и iStack упрощают управление сетью, повышают надежность сети, полностью используют пропускную способность сетевого канала и используют Eth-Trunk между устройствами для построения физической сети без петель.</a:t>
            </a:r>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0504981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39751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3009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7799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dirty="0"/>
              <a:t>По мере стремительного развития сетей и появления большого количества разнообразных приложений широко используются сервисы, приносящие дополнительные доходы (VAS). Прерывание сети может привести к многочисленным отказам услуг и огромным экономическим потерям. Поэтому надежности сетей придается большое значение.</a:t>
            </a:r>
          </a:p>
          <a:p>
            <a:endParaRPr lang="zh-CN" altLang="en-US" dirty="0"/>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60603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1779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6060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431800" y="779463"/>
            <a:ext cx="5934075"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76262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graphicFrame>
        <p:nvGraphicFramePr>
          <p:cNvPr id="3" name="Group 3"/>
          <p:cNvGraphicFramePr>
            <a:graphicFrameLocks noGrp="1"/>
          </p:cNvGraphicFramePr>
          <p:nvPr userDrawn="1">
            <p:extLst>
              <p:ext uri="{D42A27DB-BD31-4B8C-83A1-F6EECF244321}">
                <p14:modId xmlns:p14="http://schemas.microsoft.com/office/powerpoint/2010/main" val="2163518714"/>
              </p:ext>
            </p:extLst>
          </p:nvPr>
        </p:nvGraphicFramePr>
        <p:xfrm>
          <a:off x="1007140" y="1254490"/>
          <a:ext cx="10460715" cy="1082675"/>
        </p:xfrm>
        <a:graphic>
          <a:graphicData uri="http://schemas.openxmlformats.org/drawingml/2006/table">
            <a:tbl>
              <a:tblPr/>
              <a:tblGrid>
                <a:gridCol w="3119031">
                  <a:extLst>
                    <a:ext uri="{9D8B030D-6E8A-4147-A177-3AD203B41FA5}">
                      <a16:colId xmlns:a16="http://schemas.microsoft.com/office/drawing/2014/main" xmlns="" val="20000"/>
                    </a:ext>
                  </a:extLst>
                </a:gridCol>
                <a:gridCol w="1967450">
                  <a:extLst>
                    <a:ext uri="{9D8B030D-6E8A-4147-A177-3AD203B41FA5}">
                      <a16:colId xmlns:a16="http://schemas.microsoft.com/office/drawing/2014/main" xmlns="" val="20001"/>
                    </a:ext>
                  </a:extLst>
                </a:gridCol>
                <a:gridCol w="3023155">
                  <a:extLst>
                    <a:ext uri="{9D8B030D-6E8A-4147-A177-3AD203B41FA5}">
                      <a16:colId xmlns:a16="http://schemas.microsoft.com/office/drawing/2014/main" xmlns="" val="20002"/>
                    </a:ext>
                  </a:extLst>
                </a:gridCol>
                <a:gridCol w="2351079">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Arial" panose="020B0604020202020204" pitchFamily="34" charset="0"/>
                          <a:ea typeface="+mn-ea"/>
                        </a:rPr>
                        <a:t>课程编码</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Arial" panose="020B0604020202020204" pitchFamily="34" charset="0"/>
                          <a:ea typeface="+mn-ea"/>
                        </a:rPr>
                        <a:t>适用产品</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Arial" panose="020B0604020202020204" pitchFamily="34" charset="0"/>
                          <a:ea typeface="+mn-ea"/>
                        </a:rPr>
                        <a:t>产品版本</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Arial" panose="020B0604020202020204" pitchFamily="34" charset="0"/>
                          <a:ea typeface="+mn-ea"/>
                        </a:rPr>
                        <a:t>课程版本</a:t>
                      </a:r>
                      <a:endParaRPr kumimoji="1" lang="en-US" altLang="zh-CN" sz="1800" b="1" i="0" u="none" strike="noStrike" cap="none" normalizeH="0" baseline="0" dirty="0">
                        <a:ln>
                          <a:noFill/>
                        </a:ln>
                        <a:solidFill>
                          <a:schemeClr val="tx1"/>
                        </a:solidFill>
                        <a:effectLst/>
                        <a:latin typeface="Arial" panose="020B0604020202020204" pitchFamily="34" charset="0"/>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4" name="Group 21"/>
          <p:cNvGraphicFramePr>
            <a:graphicFrameLocks noGrp="1"/>
          </p:cNvGraphicFramePr>
          <p:nvPr userDrawn="1">
            <p:extLst>
              <p:ext uri="{D42A27DB-BD31-4B8C-83A1-F6EECF244321}">
                <p14:modId xmlns:p14="http://schemas.microsoft.com/office/powerpoint/2010/main" val="3380704855"/>
              </p:ext>
            </p:extLst>
          </p:nvPr>
        </p:nvGraphicFramePr>
        <p:xfrm>
          <a:off x="1007140" y="2776902"/>
          <a:ext cx="10460714" cy="3038475"/>
        </p:xfrm>
        <a:graphic>
          <a:graphicData uri="http://schemas.openxmlformats.org/drawingml/2006/table">
            <a:tbl>
              <a:tblPr/>
              <a:tblGrid>
                <a:gridCol w="3119030">
                  <a:extLst>
                    <a:ext uri="{9D8B030D-6E8A-4147-A177-3AD203B41FA5}">
                      <a16:colId xmlns:a16="http://schemas.microsoft.com/office/drawing/2014/main" xmlns="" val="20000"/>
                    </a:ext>
                  </a:extLst>
                </a:gridCol>
                <a:gridCol w="1967450">
                  <a:extLst>
                    <a:ext uri="{9D8B030D-6E8A-4147-A177-3AD203B41FA5}">
                      <a16:colId xmlns:a16="http://schemas.microsoft.com/office/drawing/2014/main" xmlns="" val="20001"/>
                    </a:ext>
                  </a:extLst>
                </a:gridCol>
                <a:gridCol w="3023155">
                  <a:extLst>
                    <a:ext uri="{9D8B030D-6E8A-4147-A177-3AD203B41FA5}">
                      <a16:colId xmlns:a16="http://schemas.microsoft.com/office/drawing/2014/main" xmlns="" val="20002"/>
                    </a:ext>
                  </a:extLst>
                </a:gridCol>
                <a:gridCol w="2351079">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Arial" panose="020B0604020202020204" pitchFamily="34" charset="0"/>
                          <a:ea typeface="+mn-ea"/>
                        </a:rPr>
                        <a:t>作者</a:t>
                      </a:r>
                      <a:r>
                        <a:rPr kumimoji="1" lang="en-US" altLang="zh-CN" sz="1800" b="1" i="0" u="none" strike="noStrike" cap="none" normalizeH="0" baseline="0" dirty="0">
                          <a:ln>
                            <a:noFill/>
                          </a:ln>
                          <a:solidFill>
                            <a:schemeClr val="tx1"/>
                          </a:solidFill>
                          <a:effectLst/>
                          <a:latin typeface="Arial" panose="020B0604020202020204" pitchFamily="34" charset="0"/>
                          <a:ea typeface="+mn-ea"/>
                        </a:rPr>
                        <a:t>/</a:t>
                      </a:r>
                      <a:r>
                        <a:rPr kumimoji="1" lang="zh-CN" altLang="en-US" sz="1800" b="1" i="0" u="none" strike="noStrike" cap="none" normalizeH="0" baseline="0" dirty="0">
                          <a:ln>
                            <a:noFill/>
                          </a:ln>
                          <a:solidFill>
                            <a:schemeClr val="tx1"/>
                          </a:solidFill>
                          <a:effectLst/>
                          <a:latin typeface="Arial" panose="020B0604020202020204" pitchFamily="34" charset="0"/>
                          <a:ea typeface="+mn-ea"/>
                        </a:rPr>
                        <a:t>工号</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Arial" panose="020B0604020202020204" pitchFamily="34" charset="0"/>
                          <a:ea typeface="+mn-ea"/>
                        </a:rPr>
                        <a:t>时间</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Arial" panose="020B0604020202020204" pitchFamily="34" charset="0"/>
                          <a:ea typeface="+mn-ea"/>
                        </a:rPr>
                        <a:t>审核人</a:t>
                      </a:r>
                      <a:r>
                        <a:rPr kumimoji="1" lang="en-US" altLang="zh-CN" sz="1800" b="1" i="0" u="none" strike="noStrike" cap="none" normalizeH="0" baseline="0" dirty="0">
                          <a:ln>
                            <a:noFill/>
                          </a:ln>
                          <a:solidFill>
                            <a:schemeClr val="tx1"/>
                          </a:solidFill>
                          <a:effectLst/>
                          <a:latin typeface="Arial" panose="020B0604020202020204" pitchFamily="34" charset="0"/>
                          <a:ea typeface="+mn-ea"/>
                        </a:rPr>
                        <a:t>/</a:t>
                      </a:r>
                      <a:r>
                        <a:rPr kumimoji="1" lang="zh-CN" altLang="en-US" sz="1800" b="1" i="0" u="none" strike="noStrike" cap="none" normalizeH="0" baseline="0" dirty="0">
                          <a:ln>
                            <a:noFill/>
                          </a:ln>
                          <a:solidFill>
                            <a:schemeClr val="tx1"/>
                          </a:solidFill>
                          <a:effectLst/>
                          <a:latin typeface="Arial" panose="020B0604020202020204" pitchFamily="34" charset="0"/>
                          <a:ea typeface="+mn-ea"/>
                        </a:rPr>
                        <a:t>工号</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zh-CN" sz="1800" b="1" i="0" u="none" strike="noStrike" cap="none" normalizeH="0" baseline="0" dirty="0">
                          <a:ln>
                            <a:noFill/>
                          </a:ln>
                          <a:solidFill>
                            <a:schemeClr val="tx1"/>
                          </a:solidFill>
                          <a:effectLst/>
                          <a:latin typeface="Arial" panose="020B0604020202020204" pitchFamily="34" charset="0"/>
                          <a:ea typeface="+mn-ea"/>
                        </a:rPr>
                        <a:t>新开发/优化</a:t>
                      </a:r>
                      <a:endParaRPr kumimoji="1" lang="zh-CN" altLang="en-US" sz="1800" b="1" i="0" u="none" strike="noStrike" cap="none" normalizeH="0" baseline="0" dirty="0">
                        <a:ln>
                          <a:noFill/>
                        </a:ln>
                        <a:solidFill>
                          <a:schemeClr val="tx1"/>
                        </a:solidFill>
                        <a:effectLst/>
                        <a:latin typeface="Arial" panose="020B0604020202020204" pitchFamily="34" charset="0"/>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Arial" panose="020B0604020202020204" pitchFamily="34" charset="0"/>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5" name="文本占位符 7"/>
          <p:cNvSpPr>
            <a:spLocks noGrp="1"/>
          </p:cNvSpPr>
          <p:nvPr>
            <p:ph type="body" sz="quarter" idx="17" hasCustomPrompt="1"/>
          </p:nvPr>
        </p:nvSpPr>
        <p:spPr>
          <a:xfrm>
            <a:off x="1007139" y="1825692"/>
            <a:ext cx="3119030" cy="504887"/>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课程编码</a:t>
            </a:r>
          </a:p>
        </p:txBody>
      </p:sp>
      <p:sp>
        <p:nvSpPr>
          <p:cNvPr id="6" name="文本占位符 7"/>
          <p:cNvSpPr>
            <a:spLocks noGrp="1"/>
          </p:cNvSpPr>
          <p:nvPr>
            <p:ph type="body" sz="quarter" idx="18" hasCustomPrompt="1"/>
          </p:nvPr>
        </p:nvSpPr>
        <p:spPr>
          <a:xfrm>
            <a:off x="4126170" y="1825692"/>
            <a:ext cx="1967450" cy="504887"/>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适用的产品</a:t>
            </a:r>
          </a:p>
        </p:txBody>
      </p:sp>
      <p:sp>
        <p:nvSpPr>
          <p:cNvPr id="7" name="文本占位符 7"/>
          <p:cNvSpPr>
            <a:spLocks noGrp="1"/>
          </p:cNvSpPr>
          <p:nvPr>
            <p:ph type="body" sz="quarter" idx="19" hasCustomPrompt="1"/>
          </p:nvPr>
        </p:nvSpPr>
        <p:spPr>
          <a:xfrm>
            <a:off x="6093619" y="1825692"/>
            <a:ext cx="3023155" cy="504887"/>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en-US" altLang="zh-CN" dirty="0"/>
              <a:t>V5R2</a:t>
            </a:r>
            <a:endParaRPr lang="zh-CN" altLang="en-US" dirty="0"/>
          </a:p>
        </p:txBody>
      </p:sp>
      <p:sp>
        <p:nvSpPr>
          <p:cNvPr id="8" name="文本占位符 7"/>
          <p:cNvSpPr>
            <a:spLocks noGrp="1"/>
          </p:cNvSpPr>
          <p:nvPr>
            <p:ph type="body" sz="quarter" idx="20" hasCustomPrompt="1"/>
          </p:nvPr>
        </p:nvSpPr>
        <p:spPr>
          <a:xfrm>
            <a:off x="9116775" y="1825692"/>
            <a:ext cx="2351079" cy="504887"/>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en-US" altLang="zh-CN" dirty="0"/>
              <a:t>V1R1</a:t>
            </a:r>
            <a:endParaRPr lang="zh-CN" altLang="en-US" dirty="0"/>
          </a:p>
        </p:txBody>
      </p:sp>
      <p:sp>
        <p:nvSpPr>
          <p:cNvPr id="9" name="文本占位符 7"/>
          <p:cNvSpPr>
            <a:spLocks noGrp="1"/>
          </p:cNvSpPr>
          <p:nvPr>
            <p:ph type="body" sz="quarter" idx="13" hasCustomPrompt="1"/>
          </p:nvPr>
        </p:nvSpPr>
        <p:spPr>
          <a:xfrm>
            <a:off x="1007042" y="3373862"/>
            <a:ext cx="3119128"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10" name="文本占位符 7"/>
          <p:cNvSpPr>
            <a:spLocks noGrp="1"/>
          </p:cNvSpPr>
          <p:nvPr>
            <p:ph type="body" sz="quarter" idx="14" hasCustomPrompt="1"/>
          </p:nvPr>
        </p:nvSpPr>
        <p:spPr>
          <a:xfrm>
            <a:off x="4126170" y="3373862"/>
            <a:ext cx="1967450"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en-US" altLang="zh-CN" dirty="0"/>
              <a:t>2015.01.25</a:t>
            </a:r>
            <a:endParaRPr lang="zh-CN" altLang="en-US" dirty="0"/>
          </a:p>
        </p:txBody>
      </p:sp>
      <p:sp>
        <p:nvSpPr>
          <p:cNvPr id="11" name="文本占位符 7"/>
          <p:cNvSpPr>
            <a:spLocks noGrp="1"/>
          </p:cNvSpPr>
          <p:nvPr>
            <p:ph type="body" sz="quarter" idx="15" hasCustomPrompt="1"/>
          </p:nvPr>
        </p:nvSpPr>
        <p:spPr>
          <a:xfrm>
            <a:off x="6093619" y="3373862"/>
            <a:ext cx="3023155"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12" name="文本占位符 7"/>
          <p:cNvSpPr>
            <a:spLocks noGrp="1"/>
          </p:cNvSpPr>
          <p:nvPr>
            <p:ph type="body" sz="quarter" idx="16" hasCustomPrompt="1"/>
          </p:nvPr>
        </p:nvSpPr>
        <p:spPr>
          <a:xfrm>
            <a:off x="9116775" y="3337858"/>
            <a:ext cx="2351342" cy="504056"/>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新开发</a:t>
            </a:r>
          </a:p>
        </p:txBody>
      </p:sp>
      <p:sp>
        <p:nvSpPr>
          <p:cNvPr id="13" name="Rectangle 2"/>
          <p:cNvSpPr>
            <a:spLocks noChangeArrowheads="1"/>
          </p:cNvSpPr>
          <p:nvPr userDrawn="1"/>
        </p:nvSpPr>
        <p:spPr bwMode="auto">
          <a:xfrm>
            <a:off x="952130" y="368661"/>
            <a:ext cx="2802144" cy="479425"/>
          </a:xfrm>
          <a:prstGeom prst="rect">
            <a:avLst/>
          </a:prstGeom>
          <a:noFill/>
          <a:ln w="9525">
            <a:noFill/>
            <a:miter lim="800000"/>
            <a:headEnd/>
            <a:tailEnd/>
          </a:ln>
        </p:spPr>
        <p:txBody>
          <a:bodyPr lIns="78227" tIns="39112" rIns="78227" bIns="39112" anchor="ctr"/>
          <a:lstStyle/>
          <a:p>
            <a:pPr algn="l" defTabSz="1001223" rtl="0" eaLnBrk="0" fontAlgn="t" hangingPunct="0">
              <a:spcBef>
                <a:spcPct val="0"/>
              </a:spcBef>
              <a:spcAft>
                <a:spcPct val="0"/>
              </a:spcAft>
            </a:pPr>
            <a:r>
              <a:rPr lang="zh-CN" altLang="en-US" sz="3499" b="1" kern="1200" dirty="0">
                <a:solidFill>
                  <a:schemeClr val="tx1">
                    <a:lumMod val="75000"/>
                    <a:lumOff val="25000"/>
                  </a:schemeClr>
                </a:solidFill>
                <a:latin typeface="Arial" panose="020B0604020202020204" pitchFamily="34" charset="0"/>
                <a:ea typeface="+mn-ea"/>
                <a:cs typeface="Arial" panose="020B0604020202020204" pitchFamily="34" charset="0"/>
              </a:rPr>
              <a:t>修订记录</a:t>
            </a:r>
          </a:p>
        </p:txBody>
      </p:sp>
      <p:sp>
        <p:nvSpPr>
          <p:cNvPr id="14" name="Text Box 58"/>
          <p:cNvSpPr txBox="1">
            <a:spLocks noChangeArrowheads="1"/>
          </p:cNvSpPr>
          <p:nvPr userDrawn="1"/>
        </p:nvSpPr>
        <p:spPr bwMode="auto">
          <a:xfrm>
            <a:off x="8900835" y="296652"/>
            <a:ext cx="2771225" cy="707886"/>
          </a:xfrm>
          <a:prstGeom prst="rect">
            <a:avLst/>
          </a:prstGeom>
          <a:noFill/>
          <a:ln w="9525" algn="ctr">
            <a:noFill/>
            <a:miter lim="800000"/>
            <a:headEnd/>
            <a:tailEnd/>
          </a:ln>
        </p:spPr>
        <p:txBody>
          <a:bodyPr wrap="square">
            <a:spAutoFit/>
          </a:bodyPr>
          <a:lstStyle/>
          <a:p>
            <a:pPr>
              <a:spcBef>
                <a:spcPct val="50000"/>
              </a:spcBef>
            </a:pPr>
            <a:r>
              <a:rPr lang="zh-CN" altLang="en-US" sz="3998" i="0" dirty="0">
                <a:solidFill>
                  <a:schemeClr val="bg2">
                    <a:lumMod val="50000"/>
                  </a:schemeClr>
                </a:solidFill>
                <a:latin typeface="Arial" panose="020B0604020202020204" pitchFamily="34" charset="0"/>
                <a:ea typeface="+mn-ea"/>
                <a:cs typeface="Arial" panose="020B0604020202020204" pitchFamily="34" charset="0"/>
              </a:rPr>
              <a:t>本页不打印</a:t>
            </a:r>
          </a:p>
        </p:txBody>
      </p:sp>
      <p:sp>
        <p:nvSpPr>
          <p:cNvPr id="15" name="文本占位符 7"/>
          <p:cNvSpPr>
            <a:spLocks noGrp="1"/>
          </p:cNvSpPr>
          <p:nvPr>
            <p:ph type="body" sz="quarter" idx="21" hasCustomPrompt="1"/>
          </p:nvPr>
        </p:nvSpPr>
        <p:spPr>
          <a:xfrm>
            <a:off x="1007042" y="3877918"/>
            <a:ext cx="3119128"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16" name="文本占位符 7"/>
          <p:cNvSpPr>
            <a:spLocks noGrp="1"/>
          </p:cNvSpPr>
          <p:nvPr>
            <p:ph type="body" sz="quarter" idx="22" hasCustomPrompt="1"/>
          </p:nvPr>
        </p:nvSpPr>
        <p:spPr>
          <a:xfrm>
            <a:off x="4126170" y="3877918"/>
            <a:ext cx="1967450"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en-US" altLang="zh-CN" dirty="0"/>
              <a:t>2015.01.25</a:t>
            </a:r>
            <a:endParaRPr lang="zh-CN" altLang="en-US" dirty="0"/>
          </a:p>
        </p:txBody>
      </p:sp>
      <p:sp>
        <p:nvSpPr>
          <p:cNvPr id="17" name="文本占位符 7"/>
          <p:cNvSpPr>
            <a:spLocks noGrp="1"/>
          </p:cNvSpPr>
          <p:nvPr>
            <p:ph type="body" sz="quarter" idx="23" hasCustomPrompt="1"/>
          </p:nvPr>
        </p:nvSpPr>
        <p:spPr>
          <a:xfrm>
            <a:off x="6093619" y="3877918"/>
            <a:ext cx="3023155"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18" name="文本占位符 7"/>
          <p:cNvSpPr>
            <a:spLocks noGrp="1"/>
          </p:cNvSpPr>
          <p:nvPr>
            <p:ph type="body" sz="quarter" idx="24" hasCustomPrompt="1"/>
          </p:nvPr>
        </p:nvSpPr>
        <p:spPr>
          <a:xfrm>
            <a:off x="9116775" y="3841914"/>
            <a:ext cx="2351342" cy="504056"/>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优化</a:t>
            </a:r>
          </a:p>
        </p:txBody>
      </p:sp>
      <p:sp>
        <p:nvSpPr>
          <p:cNvPr id="19" name="文本占位符 7"/>
          <p:cNvSpPr>
            <a:spLocks noGrp="1"/>
          </p:cNvSpPr>
          <p:nvPr>
            <p:ph type="body" sz="quarter" idx="25" hasCustomPrompt="1"/>
          </p:nvPr>
        </p:nvSpPr>
        <p:spPr>
          <a:xfrm>
            <a:off x="1007042" y="4345970"/>
            <a:ext cx="3119128"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0" name="文本占位符 7"/>
          <p:cNvSpPr>
            <a:spLocks noGrp="1"/>
          </p:cNvSpPr>
          <p:nvPr>
            <p:ph type="body" sz="quarter" idx="26" hasCustomPrompt="1"/>
          </p:nvPr>
        </p:nvSpPr>
        <p:spPr>
          <a:xfrm>
            <a:off x="4126170" y="4345970"/>
            <a:ext cx="1967450"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en-US" altLang="zh-CN" dirty="0"/>
              <a:t>2015.01.25</a:t>
            </a:r>
            <a:endParaRPr lang="zh-CN" altLang="en-US" dirty="0"/>
          </a:p>
        </p:txBody>
      </p:sp>
      <p:sp>
        <p:nvSpPr>
          <p:cNvPr id="21" name="文本占位符 7"/>
          <p:cNvSpPr>
            <a:spLocks noGrp="1"/>
          </p:cNvSpPr>
          <p:nvPr>
            <p:ph type="body" sz="quarter" idx="27" hasCustomPrompt="1"/>
          </p:nvPr>
        </p:nvSpPr>
        <p:spPr>
          <a:xfrm>
            <a:off x="6093619" y="4345970"/>
            <a:ext cx="3023155"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2" name="文本占位符 7"/>
          <p:cNvSpPr>
            <a:spLocks noGrp="1"/>
          </p:cNvSpPr>
          <p:nvPr>
            <p:ph type="body" sz="quarter" idx="28" hasCustomPrompt="1"/>
          </p:nvPr>
        </p:nvSpPr>
        <p:spPr>
          <a:xfrm>
            <a:off x="9116775" y="4345970"/>
            <a:ext cx="2351342"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优化</a:t>
            </a:r>
          </a:p>
        </p:txBody>
      </p:sp>
      <p:sp>
        <p:nvSpPr>
          <p:cNvPr id="23" name="文本占位符 7"/>
          <p:cNvSpPr>
            <a:spLocks noGrp="1"/>
          </p:cNvSpPr>
          <p:nvPr>
            <p:ph type="body" sz="quarter" idx="29" hasCustomPrompt="1"/>
          </p:nvPr>
        </p:nvSpPr>
        <p:spPr>
          <a:xfrm>
            <a:off x="1007042" y="4886030"/>
            <a:ext cx="3119128"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4" name="文本占位符 7"/>
          <p:cNvSpPr>
            <a:spLocks noGrp="1"/>
          </p:cNvSpPr>
          <p:nvPr>
            <p:ph type="body" sz="quarter" idx="30" hasCustomPrompt="1"/>
          </p:nvPr>
        </p:nvSpPr>
        <p:spPr>
          <a:xfrm>
            <a:off x="4126170" y="4886030"/>
            <a:ext cx="1967450"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en-US" altLang="zh-CN" dirty="0"/>
              <a:t>2015.01.25</a:t>
            </a:r>
            <a:endParaRPr lang="zh-CN" altLang="en-US" dirty="0"/>
          </a:p>
        </p:txBody>
      </p:sp>
      <p:sp>
        <p:nvSpPr>
          <p:cNvPr id="25" name="文本占位符 7"/>
          <p:cNvSpPr>
            <a:spLocks noGrp="1"/>
          </p:cNvSpPr>
          <p:nvPr>
            <p:ph type="body" sz="quarter" idx="31" hasCustomPrompt="1"/>
          </p:nvPr>
        </p:nvSpPr>
        <p:spPr>
          <a:xfrm>
            <a:off x="6093619" y="4886030"/>
            <a:ext cx="3023155"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6" name="文本占位符 7"/>
          <p:cNvSpPr>
            <a:spLocks noGrp="1"/>
          </p:cNvSpPr>
          <p:nvPr>
            <p:ph type="body" sz="quarter" idx="32" hasCustomPrompt="1"/>
          </p:nvPr>
        </p:nvSpPr>
        <p:spPr>
          <a:xfrm>
            <a:off x="9116775" y="4886030"/>
            <a:ext cx="2351342"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优化</a:t>
            </a:r>
          </a:p>
        </p:txBody>
      </p:sp>
      <p:sp>
        <p:nvSpPr>
          <p:cNvPr id="27" name="文本占位符 7"/>
          <p:cNvSpPr>
            <a:spLocks noGrp="1"/>
          </p:cNvSpPr>
          <p:nvPr>
            <p:ph type="body" sz="quarter" idx="33" hasCustomPrompt="1"/>
          </p:nvPr>
        </p:nvSpPr>
        <p:spPr>
          <a:xfrm>
            <a:off x="1007042" y="5354082"/>
            <a:ext cx="3119128"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8" name="文本占位符 7"/>
          <p:cNvSpPr>
            <a:spLocks noGrp="1"/>
          </p:cNvSpPr>
          <p:nvPr>
            <p:ph type="body" sz="quarter" idx="34" hasCustomPrompt="1"/>
          </p:nvPr>
        </p:nvSpPr>
        <p:spPr>
          <a:xfrm>
            <a:off x="4126170" y="5354082"/>
            <a:ext cx="1967450"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en-US" altLang="zh-CN" dirty="0"/>
              <a:t>2015.01.25</a:t>
            </a:r>
            <a:endParaRPr lang="zh-CN" altLang="en-US" dirty="0"/>
          </a:p>
        </p:txBody>
      </p:sp>
      <p:sp>
        <p:nvSpPr>
          <p:cNvPr id="29" name="文本占位符 7"/>
          <p:cNvSpPr>
            <a:spLocks noGrp="1"/>
          </p:cNvSpPr>
          <p:nvPr>
            <p:ph type="body" sz="quarter" idx="35" hasCustomPrompt="1"/>
          </p:nvPr>
        </p:nvSpPr>
        <p:spPr>
          <a:xfrm>
            <a:off x="6093619" y="5354082"/>
            <a:ext cx="3023155"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30" name="文本占位符 7"/>
          <p:cNvSpPr>
            <a:spLocks noGrp="1"/>
          </p:cNvSpPr>
          <p:nvPr>
            <p:ph type="body" sz="quarter" idx="36" hasCustomPrompt="1"/>
          </p:nvPr>
        </p:nvSpPr>
        <p:spPr>
          <a:xfrm>
            <a:off x="9116775" y="5354082"/>
            <a:ext cx="2351342" cy="468052"/>
          </a:xfrm>
          <a:prstGeom prst="rect">
            <a:avLst/>
          </a:prstGeom>
        </p:spPr>
        <p:txBody>
          <a:bodyPr anchor="ctr"/>
          <a:lstStyle>
            <a:lvl1pPr algn="ctr">
              <a:lnSpc>
                <a:spcPct val="100000"/>
              </a:lnSpc>
              <a:buNone/>
              <a:defRPr sz="1599">
                <a:latin typeface="Arial" panose="020B0604020202020204" pitchFamily="34" charset="0"/>
                <a:ea typeface="+mn-ea"/>
                <a:cs typeface="Arial" panose="020B0604020202020204" pitchFamily="34" charset="0"/>
              </a:defRPr>
            </a:lvl1pPr>
          </a:lstStyle>
          <a:p>
            <a:pPr lvl="0"/>
            <a:r>
              <a:rPr lang="zh-CN" altLang="en-US" dirty="0"/>
              <a:t>优化</a:t>
            </a:r>
          </a:p>
        </p:txBody>
      </p:sp>
    </p:spTree>
    <p:extLst>
      <p:ext uri="{BB962C8B-B14F-4D97-AF65-F5344CB8AC3E}">
        <p14:creationId xmlns:p14="http://schemas.microsoft.com/office/powerpoint/2010/main" val="7087286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7" name="组合 6"/>
          <p:cNvGrpSpPr/>
          <p:nvPr userDrawn="1"/>
        </p:nvGrpSpPr>
        <p:grpSpPr>
          <a:xfrm>
            <a:off x="479190" y="424270"/>
            <a:ext cx="495425" cy="592462"/>
            <a:chOff x="5554662" y="2422526"/>
            <a:chExt cx="690564" cy="825500"/>
          </a:xfrm>
          <a:solidFill>
            <a:schemeClr val="bg1"/>
          </a:solidFill>
        </p:grpSpPr>
        <p:sp>
          <p:nvSpPr>
            <p:cNvPr id="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2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Arial" panose="020B0604020202020204" pitchFamily="34" charset="0"/>
                <a:ea typeface="方正兰亭黑简体" panose="02000000000000000000" pitchFamily="2" charset="-122"/>
                <a:cs typeface="Arial" panose="020B0604020202020204" pitchFamily="34" charset="0"/>
              </a:defRPr>
            </a:lvl1pPr>
            <a:lvl2pPr marL="744537" indent="-342900" algn="just" fontAlgn="auto">
              <a:buSzPct val="100000"/>
              <a:buFont typeface="+mj-lt"/>
              <a:buAutoNum type="alphaUcPeriod"/>
              <a:defRPr sz="1800" baseline="0">
                <a:latin typeface="Arial" panose="020B0604020202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499" y="408779"/>
            <a:ext cx="2372201"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ru-RU" altLang="zh-CN" baseline="0"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rPr>
              <a:t>Вопросы </a:t>
            </a:r>
            <a:endParaRPr lang="en-US" altLang="zh-CN" baseline="0" dirty="0">
              <a:solidFill>
                <a:schemeClr val="tx1"/>
              </a:solidFill>
              <a:latin typeface="Arial" panose="020B0604020202020204" pitchFamily="34" charset="0"/>
              <a:ea typeface="方正兰亭黑简体" panose="02000000000000000000" pitchFamily="2" charset="-122"/>
              <a:cs typeface="Arial" panose="020B0604020202020204" pitchFamily="34" charset="0"/>
            </a:endParaRPr>
          </a:p>
        </p:txBody>
      </p:sp>
      <p:sp>
        <p:nvSpPr>
          <p:cNvPr id="25" name="Freeform 6"/>
          <p:cNvSpPr>
            <a:spLocks/>
          </p:cNvSpPr>
          <p:nvPr userDrawn="1"/>
        </p:nvSpPr>
        <p:spPr bwMode="auto">
          <a:xfrm>
            <a:off x="4201064" y="296368"/>
            <a:ext cx="7979464"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Arial" panose="020B0604020202020204" pitchFamily="34" charset="0"/>
              <a:ea typeface="方正兰亭黑简体" panose="02000000000000000000" pitchFamily="2" charset="-122"/>
            </a:endParaRPr>
          </a:p>
        </p:txBody>
      </p:sp>
      <p:sp>
        <p:nvSpPr>
          <p:cNvPr id="26" name="Freeform 11"/>
          <p:cNvSpPr>
            <a:spLocks/>
          </p:cNvSpPr>
          <p:nvPr userDrawn="1"/>
        </p:nvSpPr>
        <p:spPr bwMode="auto">
          <a:xfrm>
            <a:off x="3967701" y="288994"/>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Arial" panose="020B0604020202020204" pitchFamily="34" charset="0"/>
              <a:ea typeface="方正兰亭黑简体" panose="02000000000000000000" pitchFamily="2" charset="-122"/>
            </a:endParaRPr>
          </a:p>
        </p:txBody>
      </p:sp>
    </p:spTree>
    <p:extLst>
      <p:ext uri="{BB962C8B-B14F-4D97-AF65-F5344CB8AC3E}">
        <p14:creationId xmlns:p14="http://schemas.microsoft.com/office/powerpoint/2010/main" val="405894333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7" name="组合 6"/>
          <p:cNvGrpSpPr/>
          <p:nvPr userDrawn="1"/>
        </p:nvGrpSpPr>
        <p:grpSpPr>
          <a:xfrm>
            <a:off x="515179" y="490849"/>
            <a:ext cx="470510" cy="475421"/>
            <a:chOff x="5540375" y="2868613"/>
            <a:chExt cx="1106488" cy="1117600"/>
          </a:xfrm>
          <a:solidFill>
            <a:schemeClr val="bg1"/>
          </a:solidFill>
        </p:grpSpPr>
        <p:sp>
          <p:nvSpPr>
            <p:cNvPr id="8"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9"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Arial" panose="020B0604020202020204" pitchFamily="34" charset="0"/>
                <a:ea typeface="方正兰亭黑简体" panose="02000000000000000000" pitchFamily="2" charset="-122"/>
                <a:cs typeface="Arial" panose="020B0604020202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rPr>
              <a:t>Section Summary</a:t>
            </a:r>
            <a:endParaRPr lang="en-US" altLang="zh-CN" baseline="0" dirty="0">
              <a:solidFill>
                <a:schemeClr val="tx1"/>
              </a:solidFill>
              <a:latin typeface="Arial" panose="020B0604020202020204" pitchFamily="34" charset="0"/>
              <a:ea typeface="方正兰亭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405242044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4"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5"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6" name="组合 5"/>
          <p:cNvGrpSpPr/>
          <p:nvPr userDrawn="1"/>
        </p:nvGrpSpPr>
        <p:grpSpPr>
          <a:xfrm>
            <a:off x="515179" y="490849"/>
            <a:ext cx="470510" cy="475421"/>
            <a:chOff x="5540375" y="2868613"/>
            <a:chExt cx="1106488" cy="1117600"/>
          </a:xfrm>
          <a:solidFill>
            <a:schemeClr val="bg1"/>
          </a:solidFill>
        </p:grpSpPr>
        <p:sp>
          <p:nvSpPr>
            <p:cNvPr id="7"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8"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3235292"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ru-RU" altLang="zh-CN" sz="3500" b="1" kern="1200" baseline="0"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rPr>
              <a:t>Заключение </a:t>
            </a:r>
            <a:endParaRPr lang="en-US" altLang="zh-CN" sz="3500" b="1" kern="1200" baseline="0" dirty="0">
              <a:solidFill>
                <a:schemeClr val="tx1"/>
              </a:solidFill>
              <a:latin typeface="Arial" panose="020B0604020202020204" pitchFamily="34" charset="0"/>
              <a:ea typeface="方正兰亭黑简体" panose="02000000000000000000" pitchFamily="2" charset="-122"/>
              <a:cs typeface="Arial" panose="020B0604020202020204" pitchFamily="34" charset="0"/>
            </a:endParaRPr>
          </a:p>
        </p:txBody>
      </p:sp>
      <p:sp>
        <p:nvSpPr>
          <p:cNvPr id="11"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Arial" panose="020B0604020202020204" pitchFamily="34" charset="0"/>
                <a:ea typeface="方正兰亭黑简体" panose="02000000000000000000" pitchFamily="2" charset="-122"/>
                <a:cs typeface="Arial" panose="020B0604020202020204" pitchFamily="34" charset="0"/>
              </a:defRPr>
            </a:lvl1pPr>
            <a:lvl2pPr fontAlgn="auto">
              <a:defRPr baseline="0">
                <a:latin typeface="Arial" panose="020B0604020202020204" pitchFamily="34" charset="0"/>
              </a:defRPr>
            </a:lvl2pPr>
            <a:lvl3pPr fontAlgn="auto">
              <a:defRPr baseline="0">
                <a:latin typeface="Arial" panose="020B0604020202020204" pitchFamily="34" charset="0"/>
              </a:defRPr>
            </a:lvl3pPr>
            <a:lvl4pPr fontAlgn="auto">
              <a:defRPr baseline="0">
                <a:latin typeface="Arial" panose="020B0604020202020204" pitchFamily="34" charset="0"/>
              </a:defRPr>
            </a:lvl4pPr>
            <a:lvl5pPr fontAlgn="auto">
              <a:buNone/>
              <a:defRPr baseline="0">
                <a:latin typeface="Arial" panose="020B0604020202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410235690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7" name="组合 6"/>
          <p:cNvGrpSpPr/>
          <p:nvPr userDrawn="1"/>
        </p:nvGrpSpPr>
        <p:grpSpPr>
          <a:xfrm>
            <a:off x="479189" y="480269"/>
            <a:ext cx="496387" cy="496581"/>
            <a:chOff x="4485904" y="3429000"/>
            <a:chExt cx="2003425" cy="2003425"/>
          </a:xfrm>
          <a:solidFill>
            <a:schemeClr val="bg1"/>
          </a:solidFill>
        </p:grpSpPr>
        <p:sp>
          <p:nvSpPr>
            <p:cNvPr id="8"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9"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0"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1"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Arial" panose="020B0604020202020204" pitchFamily="34" charset="0"/>
                <a:ea typeface="方正兰亭黑简体" panose="02000000000000000000" pitchFamily="2" charset="-122"/>
                <a:cs typeface="Arial" panose="020B0604020202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rPr>
              <a:t>More Information</a:t>
            </a:r>
            <a:endParaRPr lang="en-US" altLang="zh-CN" sz="3500" b="1" kern="1200" baseline="0" dirty="0">
              <a:solidFill>
                <a:schemeClr val="tx1"/>
              </a:solidFill>
              <a:latin typeface="Arial" panose="020B0604020202020204" pitchFamily="34" charset="0"/>
              <a:ea typeface="方正兰亭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252638519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7" name="组合 6"/>
          <p:cNvGrpSpPr/>
          <p:nvPr userDrawn="1"/>
        </p:nvGrpSpPr>
        <p:grpSpPr>
          <a:xfrm>
            <a:off x="515179" y="456929"/>
            <a:ext cx="461783" cy="485190"/>
            <a:chOff x="-779463" y="1835151"/>
            <a:chExt cx="1136650" cy="1193799"/>
          </a:xfrm>
          <a:solidFill>
            <a:schemeClr val="bg1"/>
          </a:solidFill>
        </p:grpSpPr>
        <p:sp>
          <p:nvSpPr>
            <p:cNvPr id="8"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9"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0"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1"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2"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3"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Arial" panose="020B0604020202020204" pitchFamily="34" charset="0"/>
                <a:ea typeface="方正兰亭黑简体" panose="02000000000000000000" pitchFamily="2" charset="-122"/>
                <a:cs typeface="Arial" panose="020B0604020202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rPr>
              <a:t>Recommendations</a:t>
            </a:r>
            <a:endParaRPr lang="en-US" altLang="zh-CN" sz="3500" b="1" kern="1200" baseline="0" dirty="0">
              <a:solidFill>
                <a:schemeClr val="tx1"/>
              </a:solidFill>
              <a:latin typeface="Arial" panose="020B0604020202020204" pitchFamily="34" charset="0"/>
              <a:ea typeface="方正兰亭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20101912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endParaRPr>
          </a:p>
        </p:txBody>
      </p:sp>
      <p:grpSp>
        <p:nvGrpSpPr>
          <p:cNvPr id="16" name="组合 15"/>
          <p:cNvGrpSpPr/>
          <p:nvPr userDrawn="1"/>
        </p:nvGrpSpPr>
        <p:grpSpPr>
          <a:xfrm>
            <a:off x="2403326" y="2637135"/>
            <a:ext cx="7385355" cy="1598831"/>
            <a:chOff x="2556663" y="2345035"/>
            <a:chExt cx="7388239" cy="1598831"/>
          </a:xfrm>
        </p:grpSpPr>
        <p:sp>
          <p:nvSpPr>
            <p:cNvPr id="14" name="矩形 13"/>
            <p:cNvSpPr/>
            <p:nvPr userDrawn="1"/>
          </p:nvSpPr>
          <p:spPr>
            <a:xfrm>
              <a:off x="2556663" y="2345035"/>
              <a:ext cx="7388239" cy="923010"/>
            </a:xfrm>
            <a:prstGeom prst="rect">
              <a:avLst/>
            </a:prstGeom>
            <a:noFill/>
          </p:spPr>
          <p:txBody>
            <a:bodyPr wrap="none" lIns="91440" tIns="45720" rIns="91440" bIns="45720">
              <a:spAutoFit/>
            </a:bodyPr>
            <a:lstStyle/>
            <a:p>
              <a:pPr algn="ctr" fontAlgn="ctr"/>
              <a:r>
                <a:rPr lang="ru-RU" altLang="zh-CN" sz="5398" b="0" cap="none" spc="0" baseline="0" dirty="0" smtClean="0">
                  <a:ln w="0"/>
                  <a:solidFill>
                    <a:schemeClr val="bg1"/>
                  </a:solidFill>
                  <a:effectLst>
                    <a:outerShdw blurRad="38100" dist="19050" dir="2700000" algn="tl" rotWithShape="0">
                      <a:schemeClr val="dk1">
                        <a:alpha val="40000"/>
                      </a:schemeClr>
                    </a:outerShdw>
                  </a:effectLst>
                  <a:latin typeface="Arial" panose="020B0604020202020204" pitchFamily="34" charset="0"/>
                  <a:ea typeface="方正兰亭黑简体" panose="02000000000000000000" pitchFamily="2" charset="-122"/>
                </a:rPr>
                <a:t>Спасибо за внимание!</a:t>
              </a:r>
              <a:endPar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Arial" panose="020B0604020202020204" pitchFamily="34" charset="0"/>
                <a:ea typeface="方正兰亭黑简体" panose="02000000000000000000" pitchFamily="2" charset="-122"/>
              </a:endParaRP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Arial" panose="020B0604020202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Arial" panose="020B0604020202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4034838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ru-RU" altLang="zh-CN" sz="3500" b="1" baseline="0" dirty="0" smtClean="0">
                <a:solidFill>
                  <a:schemeClr val="tx1"/>
                </a:solidFill>
                <a:latin typeface="Arial" panose="020B0604020202020204" pitchFamily="34" charset="0"/>
                <a:ea typeface="方正兰亭黑简体" panose="02000000000000000000" pitchFamily="2" charset="-122"/>
              </a:rPr>
              <a:t>История изменений</a:t>
            </a:r>
            <a:endParaRPr lang="zh-CN" altLang="en-US" sz="3500" b="1" baseline="0" dirty="0" smtClean="0">
              <a:solidFill>
                <a:schemeClr val="tx1"/>
              </a:solidFill>
              <a:latin typeface="Arial" panose="020B0604020202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ru-RU" altLang="zh-CN" sz="2800" kern="1200" baseline="0" dirty="0" smtClean="0">
                <a:solidFill>
                  <a:srgbClr val="4D4D4D"/>
                </a:solidFill>
                <a:latin typeface="Arial" panose="020B0604020202020204" pitchFamily="34" charset="0"/>
                <a:ea typeface="方正兰亭黑简体" panose="02000000000000000000" pitchFamily="2" charset="-122"/>
                <a:cs typeface="+mn-cs"/>
              </a:rPr>
              <a:t>Не для печати</a:t>
            </a:r>
            <a:endParaRPr lang="zh-CN" altLang="en-US" sz="2800" kern="1200" baseline="0" dirty="0">
              <a:solidFill>
                <a:srgbClr val="4D4D4D"/>
              </a:solidFill>
              <a:latin typeface="Arial" panose="020B0604020202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587449006"/>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Код курса</a:t>
                      </a:r>
                      <a:endParaRPr kumimoji="1" lang="zh-CN" altLang="en-US" sz="16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Продукт </a:t>
                      </a:r>
                      <a:endParaRPr kumimoji="1" lang="zh-CN" altLang="en-US" sz="16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Версия продукта</a:t>
                      </a:r>
                      <a:endParaRPr kumimoji="1" lang="zh-CN" altLang="en-US" sz="16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8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Версия курса</a:t>
                      </a:r>
                      <a:endParaRPr kumimoji="1" lang="en-US" altLang="zh-CN" sz="18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921529976"/>
              </p:ext>
            </p:extLst>
          </p:nvPr>
        </p:nvGraphicFramePr>
        <p:xfrm>
          <a:off x="1007533" y="2529867"/>
          <a:ext cx="10464800" cy="3712433"/>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Составлено </a:t>
                      </a:r>
                      <a:r>
                        <a:rPr kumimoji="1" lang="en-US"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a:t>
                      </a: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 </a:t>
                      </a:r>
                      <a:r>
                        <a:rPr kumimoji="1" lang="en-US"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ID</a:t>
                      </a: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 сотрудника</a:t>
                      </a:r>
                      <a:endParaRPr kumimoji="1" lang="zh-CN" altLang="en-US" sz="16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Дата </a:t>
                      </a:r>
                      <a:endParaRPr kumimoji="1" lang="zh-CN" altLang="en-US" sz="16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Проверено </a:t>
                      </a:r>
                      <a:r>
                        <a:rPr kumimoji="1" lang="en-US"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a:t>
                      </a: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 </a:t>
                      </a:r>
                      <a:r>
                        <a:rPr kumimoji="1" lang="en-US"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ID</a:t>
                      </a: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 сотрудника</a:t>
                      </a:r>
                      <a:endParaRPr kumimoji="1" lang="zh-CN" altLang="en-US" sz="16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Новый документ </a:t>
                      </a:r>
                      <a:r>
                        <a:rPr kumimoji="1" lang="zh-CN"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a:t>
                      </a:r>
                      <a:r>
                        <a:rPr kumimoji="1" lang="ru-RU" altLang="zh-CN" sz="1600" b="0" i="0" u="none" strike="noStrike" cap="none" normalizeH="0" baseline="0" dirty="0" smtClean="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rPr>
                        <a:t> Обновление</a:t>
                      </a:r>
                      <a:endParaRPr kumimoji="1" lang="zh-CN" altLang="en-US" sz="16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cs typeface="Arial" panose="020B0604020202020204" pitchFamily="34" charset="0"/>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Код курса</a:t>
            </a:r>
            <a:endParaRPr lang="en-US" altLang="zh-CN" dirty="0"/>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Продукт </a:t>
            </a:r>
            <a:endParaRPr lang="en-US" altLang="zh-CN" dirty="0"/>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25993" y="32437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40" name="文本占位符 7"/>
          <p:cNvSpPr>
            <a:spLocks noGrp="1"/>
          </p:cNvSpPr>
          <p:nvPr>
            <p:ph type="body" sz="quarter" idx="14" hasCustomPrompt="1"/>
          </p:nvPr>
        </p:nvSpPr>
        <p:spPr>
          <a:xfrm>
            <a:off x="4067873" y="3271195"/>
            <a:ext cx="2160157" cy="504887"/>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25.01.</a:t>
            </a:r>
            <a:r>
              <a:rPr lang="en-US" altLang="zh-CN" dirty="0" smtClean="0"/>
              <a:t>2015</a:t>
            </a:r>
            <a:endParaRPr lang="zh-CN" altLang="en-US" dirty="0"/>
          </a:p>
        </p:txBody>
      </p:sp>
      <p:sp>
        <p:nvSpPr>
          <p:cNvPr id="41" name="文本占位符 7"/>
          <p:cNvSpPr>
            <a:spLocks noGrp="1"/>
          </p:cNvSpPr>
          <p:nvPr>
            <p:ph type="body" sz="quarter" idx="15" hasCustomPrompt="1"/>
          </p:nvPr>
        </p:nvSpPr>
        <p:spPr>
          <a:xfrm>
            <a:off x="6239933" y="325214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42" name="文本占位符 7"/>
          <p:cNvSpPr>
            <a:spLocks noGrp="1"/>
          </p:cNvSpPr>
          <p:nvPr>
            <p:ph type="body" sz="quarter" idx="16" hasCustomPrompt="1"/>
          </p:nvPr>
        </p:nvSpPr>
        <p:spPr>
          <a:xfrm>
            <a:off x="9168341" y="3243772"/>
            <a:ext cx="2303992" cy="504887"/>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25993" y="376674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81835"/>
            <a:ext cx="2160157" cy="504887"/>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25.01.</a:t>
            </a:r>
            <a:r>
              <a:rPr lang="en-US" altLang="zh-CN" dirty="0" smtClean="0"/>
              <a:t>2015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66442" y="3793235"/>
            <a:ext cx="2890162" cy="475095"/>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73980" y="3772456"/>
            <a:ext cx="2303992" cy="504887"/>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1010665" y="4287776"/>
            <a:ext cx="3071784" cy="427336"/>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52823"/>
            <a:ext cx="2160157" cy="492961"/>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25.01.</a:t>
            </a:r>
            <a:r>
              <a:rPr lang="en-US" altLang="zh-CN" dirty="0" smtClean="0"/>
              <a:t>2015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75475" y="4252823"/>
            <a:ext cx="2860717" cy="484213"/>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41832" y="4252823"/>
            <a:ext cx="2303992" cy="475529"/>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25993" y="47340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116237" y="4753155"/>
            <a:ext cx="2135599" cy="486263"/>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25.01.</a:t>
            </a:r>
            <a:r>
              <a:rPr lang="en-US" altLang="zh-CN" dirty="0" smtClean="0"/>
              <a:t>2015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53155"/>
            <a:ext cx="2904768" cy="466844"/>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53155"/>
            <a:ext cx="2303992" cy="497512"/>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1001894" y="52380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76810" y="5244669"/>
            <a:ext cx="2160157" cy="467710"/>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25.01.</a:t>
            </a:r>
            <a:r>
              <a:rPr lang="en-US" altLang="zh-CN" dirty="0" smtClean="0"/>
              <a:t>2015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36967" y="5212743"/>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221592"/>
            <a:ext cx="2303992" cy="504887"/>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895" y="5742972"/>
            <a:ext cx="3071784" cy="468052"/>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86040" y="5742557"/>
            <a:ext cx="2160157" cy="453671"/>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25.01.</a:t>
            </a:r>
            <a:r>
              <a:rPr lang="en-US" altLang="zh-CN" dirty="0" smtClean="0"/>
              <a:t>2015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36967" y="567233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Arial" panose="020B0604020202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17630"/>
            <a:ext cx="2280352" cy="459587"/>
          </a:xfrm>
          <a:prstGeom prst="rect">
            <a:avLst/>
          </a:prstGeom>
        </p:spPr>
        <p:txBody>
          <a:bodyPr anchor="ctr"/>
          <a:lstStyle>
            <a:lvl1pPr algn="ctr">
              <a:lnSpc>
                <a:spcPct val="100000"/>
              </a:lnSpc>
              <a:buNone/>
              <a:defRPr sz="1600" baseline="0">
                <a:latin typeface="Arial" panose="020B0604020202020204" pitchFamily="34" charset="0"/>
                <a:ea typeface="方正兰亭黑简体" panose="02000000000000000000" pitchFamily="2" charset="-122"/>
              </a:defRPr>
            </a:lvl1pPr>
          </a:lstStyle>
          <a:p>
            <a:pPr lvl="0"/>
            <a:r>
              <a:rPr lang="ru-RU" altLang="zh-CN" dirty="0" smtClean="0"/>
              <a:t>Тип</a:t>
            </a:r>
            <a:endParaRPr lang="zh-CN" altLang="en-US" dirty="0"/>
          </a:p>
        </p:txBody>
      </p:sp>
    </p:spTree>
    <p:extLst>
      <p:ext uri="{BB962C8B-B14F-4D97-AF65-F5344CB8AC3E}">
        <p14:creationId xmlns:p14="http://schemas.microsoft.com/office/powerpoint/2010/main" val="1180691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panose="020B0604020202020204" pitchFamily="34" charset="0"/>
              <a:ea typeface="方正兰亭黑简体" panose="02000000000000000000" pitchFamily="2" charset="-122"/>
            </a:endParaRPr>
          </a:p>
        </p:txBody>
      </p:sp>
      <p:grpSp>
        <p:nvGrpSpPr>
          <p:cNvPr id="16" name="组合 15"/>
          <p:cNvGrpSpPr/>
          <p:nvPr userDrawn="1"/>
        </p:nvGrpSpPr>
        <p:grpSpPr>
          <a:xfrm>
            <a:off x="2403327" y="2637135"/>
            <a:ext cx="7385355" cy="1598831"/>
            <a:chOff x="2556664" y="2345035"/>
            <a:chExt cx="7388239" cy="1598831"/>
          </a:xfrm>
        </p:grpSpPr>
        <p:sp>
          <p:nvSpPr>
            <p:cNvPr id="14" name="矩形 13"/>
            <p:cNvSpPr/>
            <p:nvPr userDrawn="1"/>
          </p:nvSpPr>
          <p:spPr>
            <a:xfrm>
              <a:off x="2556664" y="2345035"/>
              <a:ext cx="7388239" cy="923010"/>
            </a:xfrm>
            <a:prstGeom prst="rect">
              <a:avLst/>
            </a:prstGeom>
            <a:noFill/>
          </p:spPr>
          <p:txBody>
            <a:bodyPr wrap="none" lIns="91440" tIns="45720" rIns="91440" bIns="45720">
              <a:spAutoFit/>
            </a:bodyPr>
            <a:lstStyle/>
            <a:p>
              <a:pPr algn="ctr" fontAlgn="ctr"/>
              <a:r>
                <a:rPr lang="ru-RU" altLang="zh-CN" sz="5398" b="0" cap="none" spc="0" baseline="0" dirty="0" smtClean="0">
                  <a:ln w="0"/>
                  <a:solidFill>
                    <a:schemeClr val="bg1"/>
                  </a:solidFill>
                  <a:effectLst>
                    <a:outerShdw blurRad="38100" dist="19050" dir="2700000" algn="tl" rotWithShape="0">
                      <a:schemeClr val="dk1">
                        <a:alpha val="40000"/>
                      </a:schemeClr>
                    </a:outerShdw>
                  </a:effectLst>
                  <a:latin typeface="Arial" panose="020B0604020202020204" pitchFamily="34" charset="0"/>
                  <a:ea typeface="方正兰亭黑简体" panose="02000000000000000000" pitchFamily="2" charset="-122"/>
                </a:rPr>
                <a:t>Спасибо за внимание!</a:t>
              </a:r>
              <a:endPar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Arial" panose="020B0604020202020204" pitchFamily="34" charset="0"/>
                <a:ea typeface="方正兰亭黑简体" panose="02000000000000000000" pitchFamily="2" charset="-122"/>
              </a:endParaRP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Arial" panose="020B0604020202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Arial" panose="020B0604020202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0900588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542"/>
          <a:stretch/>
        </p:blipFill>
        <p:spPr bwMode="auto">
          <a:xfrm>
            <a:off x="0" y="42"/>
            <a:ext cx="12187239" cy="685791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41"/>
          <p:cNvSpPr>
            <a:spLocks noGrp="1" noChangeArrowheads="1"/>
          </p:cNvSpPr>
          <p:nvPr>
            <p:ph type="ctrTitle" sz="quarter"/>
          </p:nvPr>
        </p:nvSpPr>
        <p:spPr>
          <a:xfrm>
            <a:off x="1030893" y="4957156"/>
            <a:ext cx="10437489" cy="831600"/>
          </a:xfrm>
          <a:prstGeom prst="rect">
            <a:avLst/>
          </a:prstGeom>
          <a:ln algn="ctr"/>
        </p:spPr>
        <p:txBody>
          <a:bodyPr lIns="87802" tIns="43901" rIns="87802" bIns="43901"/>
          <a:lstStyle>
            <a:lvl1pPr algn="l" defTabSz="801367" rtl="0" eaLnBrk="0" fontAlgn="auto" hangingPunct="0">
              <a:spcBef>
                <a:spcPct val="0"/>
              </a:spcBef>
              <a:spcAft>
                <a:spcPct val="0"/>
              </a:spcAft>
              <a:defRPr lang="zh-CN" altLang="en-US" sz="4298" b="1" kern="1200" dirty="0">
                <a:solidFill>
                  <a:srgbClr val="0070C0"/>
                </a:solidFill>
                <a:latin typeface="Arial" panose="020B0604020202020204" pitchFamily="34" charset="0"/>
                <a:ea typeface="+mn-ea"/>
                <a:cs typeface="Arial" panose="020B0604020202020204" pitchFamily="34" charset="0"/>
              </a:defRPr>
            </a:lvl1pPr>
          </a:lstStyle>
          <a:p>
            <a:r>
              <a:rPr lang="zh-CN" altLang="en-US" dirty="0"/>
              <a:t>单击此处编辑母版标题样式</a:t>
            </a:r>
          </a:p>
        </p:txBody>
      </p:sp>
      <p:sp>
        <p:nvSpPr>
          <p:cNvPr id="10" name="文本占位符 29"/>
          <p:cNvSpPr>
            <a:spLocks noGrp="1"/>
          </p:cNvSpPr>
          <p:nvPr>
            <p:ph type="body" sz="quarter" idx="10"/>
          </p:nvPr>
        </p:nvSpPr>
        <p:spPr>
          <a:xfrm>
            <a:off x="1030892" y="5816120"/>
            <a:ext cx="6909301" cy="493200"/>
          </a:xfrm>
        </p:spPr>
        <p:txBody>
          <a:bodyPr/>
          <a:lstStyle>
            <a:lvl1pPr marL="0" indent="0" algn="l" defTabSz="801367" rtl="0" eaLnBrk="0" fontAlgn="base" hangingPunct="0">
              <a:spcBef>
                <a:spcPct val="0"/>
              </a:spcBef>
              <a:spcAft>
                <a:spcPct val="0"/>
              </a:spcAft>
              <a:buNone/>
              <a:defRPr lang="zh-CN" altLang="en-US" sz="1999" kern="1200" dirty="0" smtClean="0">
                <a:solidFill>
                  <a:srgbClr val="0070C0"/>
                </a:solidFill>
                <a:latin typeface="Arial" panose="020B0604020202020204" pitchFamily="34" charset="0"/>
                <a:ea typeface="+mn-ea"/>
                <a:cs typeface="Arial" panose="020B0604020202020204" pitchFamily="34" charset="0"/>
              </a:defRPr>
            </a:lvl1pPr>
          </a:lstStyle>
          <a:p>
            <a:pPr lvl="0"/>
            <a:r>
              <a:rPr lang="zh-CN" altLang="en-US" dirty="0"/>
              <a:t>单击此处编辑母版文本样式</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8026" y="251069"/>
            <a:ext cx="1964832" cy="430102"/>
          </a:xfrm>
          <a:prstGeom prst="rect">
            <a:avLst/>
          </a:prstGeom>
        </p:spPr>
      </p:pic>
      <p:sp>
        <p:nvSpPr>
          <p:cNvPr id="7" name="Rectangle 54"/>
          <p:cNvSpPr>
            <a:spLocks noChangeArrowheads="1"/>
          </p:cNvSpPr>
          <p:nvPr userDrawn="1"/>
        </p:nvSpPr>
        <p:spPr bwMode="auto">
          <a:xfrm>
            <a:off x="947428" y="6500581"/>
            <a:ext cx="4819067"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Arial" panose="020B0604020202020204" pitchFamily="34" charset="0"/>
                <a:ea typeface="方正兰亭黑简体" panose="02000000000000000000" pitchFamily="2" charset="-122"/>
                <a:cs typeface="Arial" panose="020B0604020202020204" pitchFamily="34" charset="0"/>
              </a:rPr>
              <a:t>Copyright © </a:t>
            </a:r>
            <a:r>
              <a:rPr lang="en-US" altLang="zh-CN" sz="1200" baseline="0" dirty="0" smtClean="0">
                <a:latin typeface="Arial" panose="020B0604020202020204" pitchFamily="34" charset="0"/>
                <a:ea typeface="方正兰亭黑简体" panose="02000000000000000000" pitchFamily="2" charset="-122"/>
                <a:cs typeface="Arial" panose="020B0604020202020204" pitchFamily="34" charset="0"/>
              </a:rPr>
              <a:t>2020 </a:t>
            </a:r>
            <a:r>
              <a:rPr lang="en-US" altLang="zh-CN" sz="1200" baseline="0" dirty="0">
                <a:latin typeface="Arial" panose="020B0604020202020204" pitchFamily="34" charset="0"/>
                <a:ea typeface="方正兰亭黑简体" panose="02000000000000000000" pitchFamily="2" charset="-122"/>
                <a:cs typeface="Arial" panose="020B0604020202020204" pitchFamily="34" charset="0"/>
              </a:rPr>
              <a:t>Huawei Technologies Co., Ltd. All rights reserved. </a:t>
            </a:r>
          </a:p>
        </p:txBody>
      </p:sp>
    </p:spTree>
    <p:extLst>
      <p:ext uri="{BB962C8B-B14F-4D97-AF65-F5344CB8AC3E}">
        <p14:creationId xmlns:p14="http://schemas.microsoft.com/office/powerpoint/2010/main" val="4266281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Arial" panose="020B0604020202020204" pitchFamily="34" charset="0"/>
                <a:ea typeface="+mn-ea"/>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Arial" panose="020B0604020202020204" pitchFamily="34" charset="0"/>
              </a:defRPr>
            </a:lvl2pPr>
            <a:lvl3pPr fontAlgn="auto">
              <a:defRPr lang="zh-CN" altLang="en-US" dirty="0" smtClean="0">
                <a:solidFill>
                  <a:schemeClr val="tx1"/>
                </a:solidFill>
                <a:latin typeface="Arial" panose="020B0604020202020204" pitchFamily="34" charset="0"/>
                <a:ea typeface="+mn-ea"/>
              </a:defRPr>
            </a:lvl3pPr>
            <a:lvl4pPr fontAlgn="auto">
              <a:defRPr>
                <a:latin typeface="Arial" panose="020B0604020202020204" pitchFamily="34" charset="0"/>
              </a:defRPr>
            </a:lvl4pPr>
            <a:lvl5pPr marL="1802879" indent="-201519" fontAlgn="auto">
              <a:buClrTx/>
              <a:buFont typeface="Huawei Sans" panose="020C0503030203020204" pitchFamily="34" charset="0"/>
              <a:buChar char="~"/>
              <a:defRPr>
                <a:latin typeface="Arial" panose="020B0604020202020204" pitchFamily="34" charset="0"/>
              </a:defRPr>
            </a:lvl5pPr>
          </a:lstStyle>
          <a:p>
            <a:pPr eaLnBrk="1" hangingPunct="1"/>
            <a:r>
              <a:rPr lang="zh-CN" altLang="en-US" dirty="0"/>
              <a:t>本章主要讲述</a:t>
            </a:r>
            <a:r>
              <a:rPr lang="en-US" altLang="zh-CN" dirty="0"/>
              <a:t>...</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18"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19" name="组合 18"/>
          <p:cNvGrpSpPr/>
          <p:nvPr userDrawn="1"/>
        </p:nvGrpSpPr>
        <p:grpSpPr>
          <a:xfrm>
            <a:off x="335229" y="498828"/>
            <a:ext cx="627913" cy="459460"/>
            <a:chOff x="3275013" y="1363663"/>
            <a:chExt cx="5645150" cy="4129087"/>
          </a:xfrm>
          <a:solidFill>
            <a:schemeClr val="bg1"/>
          </a:solidFill>
        </p:grpSpPr>
        <p:sp>
          <p:nvSpPr>
            <p:cNvPr id="20"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21"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22"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23"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24"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1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816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ru-RU" altLang="zh-CN" baseline="0"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rPr>
              <a:t>Введение </a:t>
            </a:r>
            <a:endParaRPr lang="zh-CN" altLang="en-US" baseline="0" dirty="0">
              <a:solidFill>
                <a:schemeClr val="tx1"/>
              </a:solidFill>
              <a:latin typeface="Arial" panose="020B0604020202020204" pitchFamily="34" charset="0"/>
              <a:ea typeface="方正兰亭黑简体" panose="02000000000000000000" pitchFamily="2" charset="-122"/>
              <a:cs typeface="Arial" panose="020B0604020202020204" pitchFamily="34" charset="0"/>
            </a:endParaRPr>
          </a:p>
        </p:txBody>
      </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Arial" panose="020B0604020202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Arial" panose="020B0604020202020204" pitchFamily="34" charset="0"/>
              <a:ea typeface="方正兰亭黑简体" panose="02000000000000000000" pitchFamily="2" charset="-122"/>
            </a:endParaRPr>
          </a:p>
        </p:txBody>
      </p:sp>
    </p:spTree>
    <p:extLst>
      <p:ext uri="{BB962C8B-B14F-4D97-AF65-F5344CB8AC3E}">
        <p14:creationId xmlns:p14="http://schemas.microsoft.com/office/powerpoint/2010/main" val="4990536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7" name="组合 6"/>
          <p:cNvGrpSpPr/>
          <p:nvPr userDrawn="1"/>
        </p:nvGrpSpPr>
        <p:grpSpPr>
          <a:xfrm>
            <a:off x="443199" y="440668"/>
            <a:ext cx="533761" cy="533470"/>
            <a:chOff x="2960687" y="4865687"/>
            <a:chExt cx="1698626" cy="1697038"/>
          </a:xfrm>
          <a:solidFill>
            <a:schemeClr val="bg1"/>
          </a:solidFill>
        </p:grpSpPr>
        <p:sp>
          <p:nvSpPr>
            <p:cNvPr id="8"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9"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0"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1"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2"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3"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ru-RU" altLang="zh-CN"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rPr>
              <a:t>Цели </a:t>
            </a:r>
            <a:endParaRPr lang="en-US" altLang="zh-CN" dirty="0">
              <a:solidFill>
                <a:schemeClr val="tx1"/>
              </a:solidFill>
              <a:latin typeface="Arial" panose="020B0604020202020204" pitchFamily="34" charset="0"/>
              <a:ea typeface="方正兰亭黑简体" panose="02000000000000000000" pitchFamily="2" charset="-122"/>
              <a:cs typeface="Arial" panose="020B0604020202020204" pitchFamily="34" charset="0"/>
            </a:endParaRPr>
          </a:p>
        </p:txBody>
      </p:sp>
      <p:sp>
        <p:nvSpPr>
          <p:cNvPr id="18"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Arial" panose="020B0604020202020204" pitchFamily="34" charset="0"/>
              <a:ea typeface="方正兰亭黑简体" panose="02000000000000000000" pitchFamily="2" charset="-122"/>
            </a:endParaRPr>
          </a:p>
        </p:txBody>
      </p:sp>
      <p:sp>
        <p:nvSpPr>
          <p:cNvPr id="19"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Arial" panose="020B0604020202020204" pitchFamily="34" charset="0"/>
              <a:ea typeface="方正兰亭黑简体" panose="02000000000000000000" pitchFamily="2" charset="-122"/>
            </a:endParaRPr>
          </a:p>
        </p:txBody>
      </p:sp>
      <p:sp>
        <p:nvSpPr>
          <p:cNvPr id="2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atin typeface="Arial" panose="020B0604020202020204" pitchFamily="34" charset="0"/>
              </a:defRPr>
            </a:lvl1pPr>
            <a:lvl2pPr algn="just">
              <a:defRPr baseline="0">
                <a:latin typeface="Arial" panose="020B0604020202020204" pitchFamily="34" charset="0"/>
                <a:ea typeface="方正兰亭黑简体" panose="02000000000000000000" pitchFamily="2" charset="-122"/>
                <a:cs typeface="Arial" panose="020B0604020202020204" pitchFamily="34" charset="0"/>
              </a:defRPr>
            </a:lvl2pPr>
            <a:lvl3pPr algn="just">
              <a:defRPr baseline="0">
                <a:latin typeface="Arial" panose="020B0604020202020204" pitchFamily="34" charset="0"/>
                <a:ea typeface="方正兰亭黑简体" panose="02000000000000000000" pitchFamily="2" charset="-122"/>
                <a:cs typeface="Arial" panose="020B0604020202020204" pitchFamily="34" charset="0"/>
              </a:defRPr>
            </a:lvl3pPr>
            <a:lvl4pPr algn="just">
              <a:defRPr baseline="0">
                <a:latin typeface="Arial" panose="020B0604020202020204" pitchFamily="34" charset="0"/>
                <a:ea typeface="方正兰亭黑简体" panose="02000000000000000000" pitchFamily="2" charset="-122"/>
                <a:cs typeface="Arial" panose="020B0604020202020204" pitchFamily="34" charset="0"/>
              </a:defRPr>
            </a:lvl4pPr>
            <a:lvl5pPr algn="just">
              <a:defRPr baseline="0">
                <a:latin typeface="Arial" panose="020B0604020202020204" pitchFamily="34" charset="0"/>
                <a:ea typeface="方正兰亭黑简体" panose="02000000000000000000" pitchFamily="2" charset="-122"/>
                <a:cs typeface="Arial" panose="020B0604020202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1537669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469565" y="1233487"/>
            <a:ext cx="11274935" cy="4680000"/>
          </a:xfrm>
        </p:spPr>
        <p:txBody>
          <a:bodyPr/>
          <a:lstStyle>
            <a:lvl1pPr marL="457017" marR="0" indent="-457017" algn="just" defTabSz="801367" rtl="0" eaLnBrk="1" fontAlgn="auto" latinLnBrk="0" hangingPunct="1">
              <a:lnSpc>
                <a:spcPct val="140000"/>
              </a:lnSpc>
              <a:spcBef>
                <a:spcPct val="30000"/>
              </a:spcBef>
              <a:spcAft>
                <a:spcPct val="0"/>
              </a:spcAft>
              <a:buClrTx/>
              <a:buSzPct val="100000"/>
              <a:buFont typeface="+mj-lt"/>
              <a:buAutoNum type="arabicPeriod"/>
              <a:tabLst/>
              <a:defRPr>
                <a:latin typeface="Arial" panose="020B0604020202020204" pitchFamily="34" charset="0"/>
                <a:ea typeface="+mn-ea"/>
                <a:cs typeface="Arial" panose="020B0604020202020204" pitchFamily="34" charset="0"/>
              </a:defRPr>
            </a:lvl1pPr>
            <a:lvl2pPr fontAlgn="auto">
              <a:buClrTx/>
              <a:buSzPct val="100000"/>
              <a:buFont typeface="Huawei Sans" panose="020C0503030203020204" pitchFamily="34" charset="0"/>
              <a:buChar char="▫"/>
              <a:defRPr>
                <a:latin typeface="Arial" panose="020B0604020202020204" pitchFamily="34" charset="0"/>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7" name="组合 6"/>
          <p:cNvGrpSpPr/>
          <p:nvPr userDrawn="1"/>
        </p:nvGrpSpPr>
        <p:grpSpPr>
          <a:xfrm>
            <a:off x="587159" y="515380"/>
            <a:ext cx="358195" cy="426359"/>
            <a:chOff x="3295650" y="230188"/>
            <a:chExt cx="936625" cy="1114426"/>
          </a:xfrm>
          <a:solidFill>
            <a:schemeClr val="bg1"/>
          </a:solidFill>
        </p:grpSpPr>
        <p:sp>
          <p:nvSpPr>
            <p:cNvPr id="8"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9"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0"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1"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2"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3"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4"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5"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6"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7"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8"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19"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20"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21"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22"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23"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434792" y="396633"/>
            <a:ext cx="3149687"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ru-RU" altLang="zh-CN" sz="3500" b="1" kern="1200" baseline="0"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rPr>
              <a:t>Содержание </a:t>
            </a:r>
            <a:endParaRPr lang="en-US" altLang="zh-CN" sz="3500" b="1" kern="1200" baseline="0" dirty="0">
              <a:solidFill>
                <a:schemeClr val="tx1"/>
              </a:solidFill>
              <a:latin typeface="Arial" panose="020B0604020202020204" pitchFamily="34" charset="0"/>
              <a:ea typeface="方正兰亭黑简体" panose="02000000000000000000" pitchFamily="2" charset="-122"/>
              <a:cs typeface="Arial" panose="020B0604020202020204" pitchFamily="34" charset="0"/>
            </a:endParaRPr>
          </a:p>
        </p:txBody>
      </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Arial" panose="020B0604020202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Arial" panose="020B0604020202020204" pitchFamily="34" charset="0"/>
              <a:ea typeface="方正兰亭黑简体" panose="02000000000000000000" pitchFamily="2" charset="-122"/>
            </a:endParaRPr>
          </a:p>
        </p:txBody>
      </p:sp>
    </p:spTree>
    <p:extLst>
      <p:ext uri="{BB962C8B-B14F-4D97-AF65-F5344CB8AC3E}">
        <p14:creationId xmlns:p14="http://schemas.microsoft.com/office/powerpoint/2010/main" val="238063644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7" name="组合 6"/>
          <p:cNvGrpSpPr/>
          <p:nvPr userDrawn="1"/>
        </p:nvGrpSpPr>
        <p:grpSpPr>
          <a:xfrm>
            <a:off x="587158" y="505779"/>
            <a:ext cx="374562" cy="445558"/>
            <a:chOff x="-1647825" y="2492375"/>
            <a:chExt cx="1947863" cy="2316163"/>
          </a:xfrm>
          <a:solidFill>
            <a:schemeClr val="bg1"/>
          </a:solidFill>
        </p:grpSpPr>
        <p:sp>
          <p:nvSpPr>
            <p:cNvPr id="8"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9"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14"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Arial" panose="020B0604020202020204" pitchFamily="34" charset="0"/>
                <a:ea typeface="方正兰亭黑简体" panose="02000000000000000000" pitchFamily="2" charset="-122"/>
                <a:cs typeface="Arial" panose="020B0604020202020204" pitchFamily="34" charset="0"/>
              </a:defRPr>
            </a:lvl1pPr>
            <a:lvl2pPr algn="just">
              <a:defRPr baseline="0">
                <a:latin typeface="Arial" panose="020B0604020202020204" pitchFamily="34" charset="0"/>
                <a:ea typeface="方正兰亭黑简体" panose="02000000000000000000" pitchFamily="2" charset="-122"/>
                <a:cs typeface="Arial" panose="020B0604020202020204" pitchFamily="34" charset="0"/>
              </a:defRPr>
            </a:lvl2pPr>
            <a:lvl3pPr algn="just">
              <a:defRPr baseline="0">
                <a:latin typeface="Arial" panose="020B0604020202020204" pitchFamily="34" charset="0"/>
                <a:ea typeface="方正兰亭黑简体" panose="02000000000000000000" pitchFamily="2" charset="-122"/>
                <a:cs typeface="Arial" panose="020B0604020202020204" pitchFamily="34" charset="0"/>
              </a:defRPr>
            </a:lvl3pPr>
            <a:lvl4pPr algn="just">
              <a:defRPr baseline="0">
                <a:latin typeface="Arial" panose="020B0604020202020204" pitchFamily="34" charset="0"/>
                <a:ea typeface="方正兰亭黑简体" panose="02000000000000000000" pitchFamily="2" charset="-122"/>
                <a:cs typeface="Arial" panose="020B0604020202020204" pitchFamily="34" charset="0"/>
              </a:defRPr>
            </a:lvl4pPr>
            <a:lvl5pPr algn="just">
              <a:defRPr baseline="0">
                <a:latin typeface="Arial" panose="020B0604020202020204" pitchFamily="34" charset="0"/>
                <a:ea typeface="方正兰亭黑简体" panose="02000000000000000000" pitchFamily="2" charset="-122"/>
                <a:cs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rPr>
              <a:t>Overview and Objectives</a:t>
            </a:r>
            <a:endParaRPr lang="en-US" altLang="zh-CN" baseline="0" dirty="0">
              <a:solidFill>
                <a:schemeClr val="tx1"/>
              </a:solidFill>
              <a:latin typeface="Arial" panose="020B0604020202020204" pitchFamily="34" charset="0"/>
              <a:ea typeface="方正兰亭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11524469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4"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5"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grpSp>
        <p:nvGrpSpPr>
          <p:cNvPr id="6" name="组合 5"/>
          <p:cNvGrpSpPr/>
          <p:nvPr userDrawn="1"/>
        </p:nvGrpSpPr>
        <p:grpSpPr>
          <a:xfrm>
            <a:off x="587158" y="505779"/>
            <a:ext cx="374562" cy="445558"/>
            <a:chOff x="-1647825" y="2492375"/>
            <a:chExt cx="1947863" cy="2316163"/>
          </a:xfrm>
          <a:solidFill>
            <a:schemeClr val="bg1"/>
          </a:solidFill>
        </p:grpSpPr>
        <p:sp>
          <p:nvSpPr>
            <p:cNvPr id="7"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8"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dirty="0">
                <a:latin typeface="Arial" panose="020B0604020202020204" pitchFamily="34" charset="0"/>
                <a:ea typeface="+mn-ea"/>
              </a:endParaRPr>
            </a:p>
          </p:txBody>
        </p:sp>
      </p:grpSp>
      <p:sp>
        <p:nvSpPr>
          <p:cNvPr id="13"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
        <p:nvSpPr>
          <p:cNvPr id="14"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Arial" panose="020B0604020202020204" pitchFamily="34" charset="0"/>
                <a:ea typeface="方正兰亭黑简体" panose="02000000000000000000" pitchFamily="2" charset="-122"/>
                <a:cs typeface="Arial" panose="020B0604020202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07355327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3"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4"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dirty="0">
              <a:latin typeface="Arial" panose="020B0604020202020204" pitchFamily="34" charset="0"/>
              <a:ea typeface="+mn-ea"/>
            </a:endParaRPr>
          </a:p>
        </p:txBody>
      </p:sp>
      <p:sp>
        <p:nvSpPr>
          <p:cNvPr id="5" name="Freeform 12"/>
          <p:cNvSpPr>
            <a:spLocks noEditPoints="1"/>
          </p:cNvSpPr>
          <p:nvPr userDrawn="1"/>
        </p:nvSpPr>
        <p:spPr bwMode="auto">
          <a:xfrm>
            <a:off x="479189" y="474076"/>
            <a:ext cx="507964"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04" tIns="45702" rIns="91404" bIns="45702" numCol="1" anchor="t" anchorCtr="0" compatLnSpc="1">
            <a:prstTxWarp prst="textNoShape">
              <a:avLst/>
            </a:prstTxWarp>
          </a:bodyPr>
          <a:lstStyle/>
          <a:p>
            <a:endParaRPr lang="zh-CN" altLang="en-US" sz="1799" dirty="0">
              <a:latin typeface="Arial" panose="020B0604020202020204" pitchFamily="34" charset="0"/>
              <a:ea typeface="+mn-ea"/>
            </a:endParaRPr>
          </a:p>
        </p:txBody>
      </p:sp>
      <p:sp>
        <p:nvSpPr>
          <p:cNvPr id="9"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397434706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Arial" panose="020B0604020202020204" pitchFamily="34" charset="0"/>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Arial" panose="020B0604020202020204" pitchFamily="34" charset="0"/>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Arial" panose="020B0604020202020204" pitchFamily="34" charset="0"/>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Arial" panose="020B0604020202020204" pitchFamily="34" charset="0"/>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Arial" panose="020B0604020202020204" pitchFamily="34" charset="0"/>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Arial" panose="020B0604020202020204" pitchFamily="34" charset="0"/>
                  <a:ea typeface="+mn-ea"/>
                </a:rPr>
                <a:t>文字边框</a:t>
              </a:r>
            </a:p>
          </p:txBody>
        </p:sp>
      </p:grpSp>
    </p:spTree>
    <p:extLst>
      <p:ext uri="{BB962C8B-B14F-4D97-AF65-F5344CB8AC3E}">
        <p14:creationId xmlns:p14="http://schemas.microsoft.com/office/powerpoint/2010/main" val="298325863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25" name="矩形 24">
            <a:extLst>
              <a:ext uri="{FF2B5EF4-FFF2-40B4-BE49-F238E27FC236}">
                <a16:creationId xmlns=""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26" name="矩形 25">
            <a:extLst>
              <a:ext uri="{FF2B5EF4-FFF2-40B4-BE49-F238E27FC236}">
                <a16:creationId xmlns=""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27" name="矩形 26">
            <a:extLst>
              <a:ext uri="{FF2B5EF4-FFF2-40B4-BE49-F238E27FC236}">
                <a16:creationId xmlns="" xmlns:a16="http://schemas.microsoft.com/office/drawing/2014/main" id="{947DE7E3-EC9F-4331-B252-7BCE51B7F0DA}"/>
              </a:ext>
            </a:extLst>
          </p:cNvPr>
          <p:cNvSpPr/>
          <p:nvPr userDrawn="1"/>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28" name="矩形 27">
            <a:extLst>
              <a:ext uri="{FF2B5EF4-FFF2-40B4-BE49-F238E27FC236}">
                <a16:creationId xmlns=""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29" name="文本框 28">
            <a:extLst>
              <a:ext uri="{FF2B5EF4-FFF2-40B4-BE49-F238E27FC236}">
                <a16:creationId xmlns="" xmlns:a16="http://schemas.microsoft.com/office/drawing/2014/main" id="{98A3A11A-AB61-497E-B3AE-12E999A6BBBA}"/>
              </a:ext>
            </a:extLst>
          </p:cNvPr>
          <p:cNvSpPr txBox="1"/>
          <p:nvPr userDrawn="1"/>
        </p:nvSpPr>
        <p:spPr bwMode="auto">
          <a:xfrm>
            <a:off x="12387397" y="3947425"/>
            <a:ext cx="638915"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Arial" panose="020B0604020202020204" pitchFamily="34" charset="0"/>
                <a:ea typeface="+mn-ea"/>
              </a:rPr>
              <a:t>表格表头</a:t>
            </a:r>
          </a:p>
        </p:txBody>
      </p:sp>
      <p:sp>
        <p:nvSpPr>
          <p:cNvPr id="30" name="文本框 29">
            <a:extLst>
              <a:ext uri="{FF2B5EF4-FFF2-40B4-BE49-F238E27FC236}">
                <a16:creationId xmlns=""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latin typeface="Arial" panose="020B0604020202020204" pitchFamily="34" charset="0"/>
                <a:ea typeface="+mn-ea"/>
              </a:rPr>
              <a:t>表格</a:t>
            </a:r>
            <a:r>
              <a:rPr lang="en-US" altLang="zh-CN" sz="900" dirty="0" smtClean="0">
                <a:latin typeface="Arial" panose="020B0604020202020204" pitchFamily="34" charset="0"/>
                <a:ea typeface="+mn-ea"/>
              </a:rPr>
              <a:t>/</a:t>
            </a:r>
            <a:r>
              <a:rPr lang="zh-CN" altLang="en-US" sz="900" dirty="0" smtClean="0">
                <a:latin typeface="Arial" panose="020B0604020202020204" pitchFamily="34" charset="0"/>
                <a:ea typeface="+mn-ea"/>
              </a:rPr>
              <a:t>文字边框</a:t>
            </a:r>
            <a:endParaRPr lang="zh-CN" altLang="en-US" sz="900" dirty="0">
              <a:latin typeface="Arial" panose="020B0604020202020204" pitchFamily="34" charset="0"/>
              <a:ea typeface="+mn-ea"/>
            </a:endParaRPr>
          </a:p>
        </p:txBody>
      </p:sp>
      <p:sp>
        <p:nvSpPr>
          <p:cNvPr id="31" name="文本框 30">
            <a:extLst>
              <a:ext uri="{FF2B5EF4-FFF2-40B4-BE49-F238E27FC236}">
                <a16:creationId xmlns="" xmlns:a16="http://schemas.microsoft.com/office/drawing/2014/main" id="{7399143C-FDAD-45F1-BC44-030BD92ABA98}"/>
              </a:ext>
            </a:extLst>
          </p:cNvPr>
          <p:cNvSpPr txBox="1"/>
          <p:nvPr userDrawn="1"/>
        </p:nvSpPr>
        <p:spPr bwMode="auto">
          <a:xfrm>
            <a:off x="12387394" y="4523994"/>
            <a:ext cx="638915"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Arial" panose="020B0604020202020204" pitchFamily="34" charset="0"/>
                <a:ea typeface="+mn-ea"/>
              </a:rPr>
              <a:t>导航灰底</a:t>
            </a:r>
          </a:p>
        </p:txBody>
      </p:sp>
      <p:sp>
        <p:nvSpPr>
          <p:cNvPr id="32" name="文本框 31">
            <a:extLst>
              <a:ext uri="{FF2B5EF4-FFF2-40B4-BE49-F238E27FC236}">
                <a16:creationId xmlns="" xmlns:a16="http://schemas.microsoft.com/office/drawing/2014/main" id="{308D80BD-0AC4-4D30-BDF8-F241047905A7}"/>
              </a:ext>
            </a:extLst>
          </p:cNvPr>
          <p:cNvSpPr txBox="1"/>
          <p:nvPr userDrawn="1"/>
        </p:nvSpPr>
        <p:spPr bwMode="auto">
          <a:xfrm>
            <a:off x="12560520" y="4812094"/>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solidFill>
                  <a:schemeClr val="bg1"/>
                </a:solidFill>
                <a:latin typeface="Arial" panose="020B0604020202020204" pitchFamily="34" charset="0"/>
                <a:ea typeface="+mn-ea"/>
              </a:rPr>
              <a:t>红</a:t>
            </a:r>
            <a:endParaRPr lang="zh-CN" altLang="en-US" sz="900" dirty="0">
              <a:solidFill>
                <a:schemeClr val="bg1"/>
              </a:solidFill>
              <a:latin typeface="Arial" panose="020B0604020202020204" pitchFamily="34" charset="0"/>
              <a:ea typeface="+mn-ea"/>
            </a:endParaRPr>
          </a:p>
        </p:txBody>
      </p:sp>
      <p:sp>
        <p:nvSpPr>
          <p:cNvPr id="33" name="文本框 32">
            <a:extLst>
              <a:ext uri="{FF2B5EF4-FFF2-40B4-BE49-F238E27FC236}">
                <a16:creationId xmlns=""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latin typeface="Arial" panose="020B0604020202020204" pitchFamily="34" charset="0"/>
                <a:ea typeface="+mn-ea"/>
              </a:rPr>
              <a:t>表格</a:t>
            </a:r>
            <a:r>
              <a:rPr lang="en-US" altLang="zh-CN" sz="900" dirty="0" smtClean="0">
                <a:latin typeface="Arial" panose="020B0604020202020204" pitchFamily="34" charset="0"/>
                <a:ea typeface="+mn-ea"/>
              </a:rPr>
              <a:t>/</a:t>
            </a:r>
            <a:r>
              <a:rPr lang="zh-CN" altLang="en-US" sz="900" dirty="0" smtClean="0">
                <a:latin typeface="Arial" panose="020B0604020202020204" pitchFamily="34" charset="0"/>
                <a:ea typeface="+mn-ea"/>
              </a:rPr>
              <a:t>文字</a:t>
            </a:r>
            <a:r>
              <a:rPr lang="zh-CN" altLang="en-US" sz="900" dirty="0">
                <a:latin typeface="Arial" panose="020B0604020202020204" pitchFamily="34" charset="0"/>
                <a:ea typeface="+mn-ea"/>
              </a:rPr>
              <a:t>底色</a:t>
            </a:r>
          </a:p>
        </p:txBody>
      </p:sp>
      <p:sp>
        <p:nvSpPr>
          <p:cNvPr id="34" name="矩形 33">
            <a:extLst>
              <a:ext uri="{FF2B5EF4-FFF2-40B4-BE49-F238E27FC236}">
                <a16:creationId xmlns=""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35" name="矩形 34">
            <a:extLst>
              <a:ext uri="{FF2B5EF4-FFF2-40B4-BE49-F238E27FC236}">
                <a16:creationId xmlns=""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36" name="文本框 35">
            <a:extLst>
              <a:ext uri="{FF2B5EF4-FFF2-40B4-BE49-F238E27FC236}">
                <a16:creationId xmlns=""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latin typeface="Arial" panose="020B0604020202020204" pitchFamily="34" charset="0"/>
                <a:ea typeface="+mn-ea"/>
              </a:rPr>
              <a:t>备用</a:t>
            </a:r>
            <a:endParaRPr lang="zh-CN" altLang="en-US" sz="900" dirty="0">
              <a:latin typeface="Arial" panose="020B0604020202020204" pitchFamily="34" charset="0"/>
              <a:ea typeface="+mn-ea"/>
            </a:endParaRPr>
          </a:p>
        </p:txBody>
      </p:sp>
      <p:sp>
        <p:nvSpPr>
          <p:cNvPr id="20" name="矩形 19">
            <a:extLst>
              <a:ext uri="{FF2B5EF4-FFF2-40B4-BE49-F238E27FC236}">
                <a16:creationId xmlns="" xmlns:a16="http://schemas.microsoft.com/office/drawing/2014/main" id="{947DE7E3-EC9F-4331-B252-7BCE51B7F0DA}"/>
              </a:ext>
            </a:extLst>
          </p:cNvPr>
          <p:cNvSpPr/>
          <p:nvPr userDrawn="1"/>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dirty="0">
              <a:latin typeface="Arial" panose="020B0604020202020204" pitchFamily="34" charset="0"/>
              <a:ea typeface="+mn-ea"/>
              <a:cs typeface="Courier New" panose="02070309020205020404" pitchFamily="49" charset="0"/>
            </a:endParaRPr>
          </a:p>
        </p:txBody>
      </p:sp>
      <p:sp>
        <p:nvSpPr>
          <p:cNvPr id="22" name="文本框 21">
            <a:extLst>
              <a:ext uri="{FF2B5EF4-FFF2-40B4-BE49-F238E27FC236}">
                <a16:creationId xmlns=""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solidFill>
                  <a:schemeClr val="bg1"/>
                </a:solidFill>
                <a:latin typeface="Arial" panose="020B0604020202020204" pitchFamily="34" charset="0"/>
                <a:ea typeface="+mn-ea"/>
              </a:rPr>
              <a:t>绿</a:t>
            </a:r>
            <a:endParaRPr lang="zh-CN" altLang="en-US" sz="900" dirty="0">
              <a:solidFill>
                <a:schemeClr val="bg1"/>
              </a:solidFill>
              <a:latin typeface="Arial" panose="020B0604020202020204" pitchFamily="34" charset="0"/>
              <a:ea typeface="+mn-ea"/>
            </a:endParaRPr>
          </a:p>
        </p:txBody>
      </p:sp>
      <p:sp>
        <p:nvSpPr>
          <p:cNvPr id="23"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37" name="Rectangle 69"/>
          <p:cNvSpPr>
            <a:spLocks noChangeArrowheads="1"/>
          </p:cNvSpPr>
          <p:nvPr userDrawn="1"/>
        </p:nvSpPr>
        <p:spPr bwMode="auto">
          <a:xfrm>
            <a:off x="119336" y="6500581"/>
            <a:ext cx="716405"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ru-RU" altLang="zh-CN" sz="1200" baseline="0" dirty="0" smtClean="0">
                <a:latin typeface="Arial" panose="020B0604020202020204" pitchFamily="34" charset="0"/>
                <a:ea typeface="方正兰亭黑简体" panose="02000000000000000000" pitchFamily="2" charset="-122"/>
                <a:cs typeface="Arial" panose="020B0604020202020204" pitchFamily="34" charset="0"/>
              </a:rPr>
              <a:t>Стр.</a:t>
            </a:r>
            <a:r>
              <a:rPr lang="en-US" altLang="zh-CN" sz="1200" baseline="0" dirty="0" smtClean="0">
                <a:latin typeface="Arial" panose="020B0604020202020204" pitchFamily="34" charset="0"/>
                <a:ea typeface="方正兰亭黑简体" panose="02000000000000000000" pitchFamily="2" charset="-122"/>
                <a:cs typeface="Arial" panose="020B0604020202020204" pitchFamily="34" charset="0"/>
              </a:rPr>
              <a:t> </a:t>
            </a:r>
            <a:fld id="{2F2CF7F5-F178-4429-B6CA-28062DF31937}" type="slidenum">
              <a:rPr lang="en-US" altLang="zh-CN" sz="1200" smtClean="0">
                <a:latin typeface="Arial" panose="020B0604020202020204" pitchFamily="34" charset="0"/>
                <a:ea typeface="方正兰亭黑简体" panose="02000000000000000000" pitchFamily="2" charset="-122"/>
                <a:cs typeface="Arial" panose="020B0604020202020204" pitchFamily="34" charset="0"/>
              </a:rPr>
              <a:pPr defTabSz="801668" eaLnBrk="0" fontAlgn="base" hangingPunct="0">
                <a:defRPr/>
              </a:pPr>
              <a:t>‹#›</a:t>
            </a:fld>
            <a:endParaRPr lang="en-US" altLang="zh-CN" sz="1200" dirty="0">
              <a:latin typeface="Arial" panose="020B0604020202020204" pitchFamily="34" charset="0"/>
              <a:ea typeface="方正兰亭黑简体" panose="02000000000000000000" pitchFamily="2" charset="-122"/>
              <a:cs typeface="Arial" panose="020B0604020202020204" pitchFamily="34" charset="0"/>
            </a:endParaRPr>
          </a:p>
        </p:txBody>
      </p:sp>
      <p:sp>
        <p:nvSpPr>
          <p:cNvPr id="38" name="Rectangle 54"/>
          <p:cNvSpPr>
            <a:spLocks noChangeArrowheads="1"/>
          </p:cNvSpPr>
          <p:nvPr userDrawn="1"/>
        </p:nvSpPr>
        <p:spPr bwMode="auto">
          <a:xfrm>
            <a:off x="947428" y="6500581"/>
            <a:ext cx="5808312"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ru-RU" altLang="zh-CN" sz="1200" dirty="0" smtClean="0">
                <a:latin typeface="Arial" panose="020B0604020202020204" pitchFamily="34" charset="0"/>
                <a:ea typeface="方正兰亭黑简体" panose="02000000000000000000" pitchFamily="2" charset="-122"/>
                <a:cs typeface="Arial" panose="020B0604020202020204" pitchFamily="34" charset="0"/>
              </a:rPr>
              <a:t>Авторские</a:t>
            </a:r>
            <a:r>
              <a:rPr lang="ru-RU" altLang="zh-CN" sz="1200" baseline="0" dirty="0" smtClean="0">
                <a:latin typeface="Arial" panose="020B0604020202020204" pitchFamily="34" charset="0"/>
                <a:ea typeface="方正兰亭黑简体" panose="02000000000000000000" pitchFamily="2" charset="-122"/>
                <a:cs typeface="Arial" panose="020B0604020202020204" pitchFamily="34" charset="0"/>
              </a:rPr>
              <a:t> права</a:t>
            </a:r>
            <a:r>
              <a:rPr lang="en-US" altLang="zh-CN" sz="1200" dirty="0" smtClean="0">
                <a:latin typeface="Arial" panose="020B0604020202020204" pitchFamily="34" charset="0"/>
                <a:ea typeface="方正兰亭黑简体" panose="02000000000000000000" pitchFamily="2" charset="-122"/>
                <a:cs typeface="Arial" panose="020B0604020202020204" pitchFamily="34" charset="0"/>
              </a:rPr>
              <a:t> </a:t>
            </a:r>
            <a:r>
              <a:rPr lang="en-US" altLang="zh-CN" sz="1200" dirty="0">
                <a:latin typeface="Arial" panose="020B0604020202020204" pitchFamily="34" charset="0"/>
                <a:ea typeface="方正兰亭黑简体" panose="02000000000000000000" pitchFamily="2" charset="-122"/>
                <a:cs typeface="Arial" panose="020B0604020202020204" pitchFamily="34" charset="0"/>
              </a:rPr>
              <a:t>© </a:t>
            </a:r>
            <a:r>
              <a:rPr lang="en-US" altLang="zh-CN" sz="1200" dirty="0" smtClean="0">
                <a:latin typeface="Arial" panose="020B0604020202020204" pitchFamily="34" charset="0"/>
                <a:ea typeface="方正兰亭黑简体" panose="02000000000000000000" pitchFamily="2" charset="-122"/>
                <a:cs typeface="Arial" panose="020B0604020202020204" pitchFamily="34" charset="0"/>
              </a:rPr>
              <a:t>Huawei </a:t>
            </a:r>
            <a:r>
              <a:rPr lang="en-US" altLang="zh-CN" sz="1200" dirty="0">
                <a:latin typeface="Arial" panose="020B0604020202020204" pitchFamily="34" charset="0"/>
                <a:ea typeface="方正兰亭黑简体" panose="02000000000000000000" pitchFamily="2" charset="-122"/>
                <a:cs typeface="Arial" panose="020B0604020202020204" pitchFamily="34" charset="0"/>
              </a:rPr>
              <a:t>Technologies Co., Ltd. </a:t>
            </a:r>
            <a:r>
              <a:rPr lang="en-US" altLang="zh-CN" sz="1200" dirty="0" smtClean="0">
                <a:latin typeface="Arial" panose="020B0604020202020204" pitchFamily="34" charset="0"/>
                <a:ea typeface="方正兰亭黑简体" panose="02000000000000000000" pitchFamily="2" charset="-122"/>
                <a:cs typeface="Arial" panose="020B0604020202020204" pitchFamily="34" charset="0"/>
              </a:rPr>
              <a:t>2020 </a:t>
            </a:r>
            <a:r>
              <a:rPr lang="ru-RU" altLang="zh-CN" sz="1200" dirty="0" smtClean="0">
                <a:latin typeface="Arial" panose="020B0604020202020204" pitchFamily="34" charset="0"/>
                <a:ea typeface="方正兰亭黑简体" panose="02000000000000000000" pitchFamily="2" charset="-122"/>
                <a:cs typeface="Arial" panose="020B0604020202020204" pitchFamily="34" charset="0"/>
              </a:rPr>
              <a:t>г. Все права защищены</a:t>
            </a:r>
            <a:r>
              <a:rPr lang="en-US" altLang="zh-CN" sz="1200" dirty="0" smtClean="0">
                <a:latin typeface="Arial" panose="020B0604020202020204" pitchFamily="34" charset="0"/>
                <a:ea typeface="方正兰亭黑简体" panose="02000000000000000000" pitchFamily="2" charset="-122"/>
                <a:cs typeface="Arial" panose="020B0604020202020204" pitchFamily="34" charset="0"/>
              </a:rPr>
              <a:t>. </a:t>
            </a:r>
            <a:endParaRPr lang="en-US" altLang="zh-CN" sz="1200" dirty="0">
              <a:latin typeface="Arial" panose="020B0604020202020204" pitchFamily="34" charset="0"/>
              <a:ea typeface="方正兰亭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2" r:id="rId15"/>
    <p:sldLayoutId id="2147483843" r:id="rId16"/>
    <p:sldLayoutId id="2147483844" r:id="rId17"/>
  </p:sldLayoutIdLst>
  <p:timing>
    <p:tnLst>
      <p:par>
        <p:cTn id="1" dur="indefinite" restart="never" nodeType="tmRoot"/>
      </p:par>
    </p:tnLst>
  </p:timing>
  <p:txStyles>
    <p:titleStyle>
      <a:lvl1pPr algn="l" defTabSz="914034" rtl="0" eaLnBrk="1" latinLnBrk="0" hangingPunct="1">
        <a:lnSpc>
          <a:spcPct val="90000"/>
        </a:lnSpc>
        <a:spcBef>
          <a:spcPct val="0"/>
        </a:spcBef>
        <a:buNone/>
        <a:defRPr sz="3499" kern="1200">
          <a:solidFill>
            <a:schemeClr val="tx1"/>
          </a:solidFill>
          <a:latin typeface="Arial" panose="020B0604020202020204" pitchFamily="34" charset="0"/>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panose="020B0604020202020204" pitchFamily="34" charset="0"/>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panose="020B0604020202020204" pitchFamily="34" charset="0"/>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panose="020B0604020202020204" pitchFamily="34" charset="0"/>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panose="020B0604020202020204" pitchFamily="34" charset="0"/>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panose="020B0604020202020204" pitchFamily="34" charset="0"/>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281" userDrawn="1">
          <p15:clr>
            <a:srgbClr val="F26B43"/>
          </p15:clr>
        </p15:guide>
        <p15:guide id="4" pos="7399" userDrawn="1">
          <p15:clr>
            <a:srgbClr val="F26B43"/>
          </p15:clr>
        </p15:guide>
        <p15:guide id="5" orient="horz" pos="2341" userDrawn="1">
          <p15:clr>
            <a:srgbClr val="F26B43"/>
          </p15:clr>
        </p15:guide>
        <p15:guide id="6" orient="horz" pos="4020" userDrawn="1">
          <p15:clr>
            <a:srgbClr val="F26B43"/>
          </p15:clr>
        </p15:guide>
        <p15:guide id="7" orient="horz" pos="777" userDrawn="1">
          <p15:clr>
            <a:srgbClr val="F26B43"/>
          </p15:clr>
        </p15:guide>
        <p15:guide id="8"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12.png"/><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8.xml"/><Relationship Id="rId5" Type="http://schemas.openxmlformats.org/officeDocument/2006/relationships/image" Target="../media/image19.png"/><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image" Target="../media/image2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endParaRPr lang="zh-CN" altLang="en-US"/>
          </a:p>
        </p:txBody>
      </p:sp>
      <p:sp>
        <p:nvSpPr>
          <p:cNvPr id="9" name="文本占位符 8"/>
          <p:cNvSpPr>
            <a:spLocks noGrp="1"/>
          </p:cNvSpPr>
          <p:nvPr>
            <p:ph type="body" sz="quarter" idx="18"/>
          </p:nvPr>
        </p:nvSpPr>
        <p:spPr/>
        <p:txBody>
          <a:bodyPr/>
          <a:lstStyle/>
          <a:p>
            <a:endParaRPr lang="zh-CN" altLang="en-US"/>
          </a:p>
        </p:txBody>
      </p:sp>
      <p:sp>
        <p:nvSpPr>
          <p:cNvPr id="10" name="文本占位符 9"/>
          <p:cNvSpPr>
            <a:spLocks noGrp="1"/>
          </p:cNvSpPr>
          <p:nvPr>
            <p:ph type="body" sz="quarter" idx="19"/>
          </p:nvPr>
        </p:nvSpPr>
        <p:spPr/>
        <p:txBody>
          <a:bodyPr/>
          <a:lstStyle/>
          <a:p>
            <a:endParaRPr lang="zh-CN" altLang="en-US"/>
          </a:p>
        </p:txBody>
      </p:sp>
      <p:sp>
        <p:nvSpPr>
          <p:cNvPr id="11" name="文本占位符 10"/>
          <p:cNvSpPr>
            <a:spLocks noGrp="1"/>
          </p:cNvSpPr>
          <p:nvPr>
            <p:ph type="body" sz="quarter" idx="20"/>
          </p:nvPr>
        </p:nvSpPr>
        <p:spPr/>
        <p:txBody>
          <a:bodyPr/>
          <a:lstStyle/>
          <a:p>
            <a:endParaRPr lang="zh-CN" altLang="en-US"/>
          </a:p>
        </p:txBody>
      </p:sp>
      <p:sp>
        <p:nvSpPr>
          <p:cNvPr id="6" name="文本占位符 5"/>
          <p:cNvSpPr>
            <a:spLocks noGrp="1"/>
          </p:cNvSpPr>
          <p:nvPr>
            <p:ph type="body" sz="quarter" idx="13"/>
          </p:nvPr>
        </p:nvSpPr>
        <p:spPr/>
        <p:txBody>
          <a:bodyPr/>
          <a:lstStyle/>
          <a:p>
            <a:r>
              <a:rPr lang="ru-RU" dirty="0" smtClean="0">
                <a:sym typeface="Huawei Sans" panose="020C0503030203020204" pitchFamily="34" charset="0"/>
              </a:rPr>
              <a:t>Ши Мяомяо </a:t>
            </a:r>
            <a:r>
              <a:rPr lang="en-US" dirty="0" smtClean="0">
                <a:sym typeface="Huawei Sans" panose="020C0503030203020204" pitchFamily="34" charset="0"/>
              </a:rPr>
              <a:t>/</a:t>
            </a:r>
            <a:r>
              <a:rPr lang="en-US" dirty="0" smtClean="0">
                <a:sym typeface="Huawei Sans" panose="020C0503030203020204" pitchFamily="34" charset="0"/>
              </a:rPr>
              <a:t>swx791350</a:t>
            </a:r>
            <a:endParaRPr lang="en-US" dirty="0">
              <a:sym typeface="Huawei Sans" panose="020C0503030203020204" pitchFamily="34" charset="0"/>
            </a:endParaRPr>
          </a:p>
        </p:txBody>
      </p:sp>
      <p:sp>
        <p:nvSpPr>
          <p:cNvPr id="7" name="文本占位符 6"/>
          <p:cNvSpPr>
            <a:spLocks noGrp="1"/>
          </p:cNvSpPr>
          <p:nvPr>
            <p:ph type="body" sz="quarter" idx="14"/>
          </p:nvPr>
        </p:nvSpPr>
        <p:spPr/>
        <p:txBody>
          <a:bodyPr/>
          <a:lstStyle/>
          <a:p>
            <a:r>
              <a:rPr lang="en-US" smtClean="0">
                <a:sym typeface="Huawei Sans" panose="020C0503030203020204" pitchFamily="34" charset="0"/>
              </a:rPr>
              <a:t>2019.11.21</a:t>
            </a:r>
            <a:endParaRPr lang="en-US" dirty="0">
              <a:sym typeface="Huawei Sans" panose="020C0503030203020204" pitchFamily="34" charset="0"/>
            </a:endParaRPr>
          </a:p>
        </p:txBody>
      </p:sp>
      <p:sp>
        <p:nvSpPr>
          <p:cNvPr id="4" name="文本占位符 3"/>
          <p:cNvSpPr>
            <a:spLocks noGrp="1"/>
          </p:cNvSpPr>
          <p:nvPr>
            <p:ph type="body" sz="quarter" idx="15"/>
          </p:nvPr>
        </p:nvSpPr>
        <p:spPr/>
        <p:txBody>
          <a:bodyPr/>
          <a:lstStyle/>
          <a:p>
            <a:endParaRPr lang="zh-CN" altLang="en-US" dirty="0"/>
          </a:p>
        </p:txBody>
      </p:sp>
      <p:sp>
        <p:nvSpPr>
          <p:cNvPr id="5" name="文本占位符 4"/>
          <p:cNvSpPr>
            <a:spLocks noGrp="1"/>
          </p:cNvSpPr>
          <p:nvPr>
            <p:ph type="body" sz="quarter" idx="16"/>
          </p:nvPr>
        </p:nvSpPr>
        <p:spPr/>
        <p:txBody>
          <a:bodyPr/>
          <a:lstStyle/>
          <a:p>
            <a:endParaRPr lang="zh-CN" altLang="en-US"/>
          </a:p>
        </p:txBody>
      </p:sp>
      <p:sp>
        <p:nvSpPr>
          <p:cNvPr id="12" name="文本占位符 11"/>
          <p:cNvSpPr>
            <a:spLocks noGrp="1"/>
          </p:cNvSpPr>
          <p:nvPr>
            <p:ph type="body" sz="quarter" idx="21"/>
          </p:nvPr>
        </p:nvSpPr>
        <p:spPr/>
        <p:txBody>
          <a:bodyPr/>
          <a:lstStyle/>
          <a:p>
            <a:endParaRPr lang="zh-CN" altLang="en-US"/>
          </a:p>
        </p:txBody>
      </p:sp>
      <p:sp>
        <p:nvSpPr>
          <p:cNvPr id="13" name="文本占位符 12"/>
          <p:cNvSpPr>
            <a:spLocks noGrp="1"/>
          </p:cNvSpPr>
          <p:nvPr>
            <p:ph type="body" sz="quarter" idx="22"/>
          </p:nvPr>
        </p:nvSpPr>
        <p:spPr/>
        <p:txBody>
          <a:bodyPr/>
          <a:lstStyle/>
          <a:p>
            <a:endParaRPr lang="zh-CN" altLang="en-US"/>
          </a:p>
        </p:txBody>
      </p:sp>
      <p:sp>
        <p:nvSpPr>
          <p:cNvPr id="14" name="文本占位符 13"/>
          <p:cNvSpPr>
            <a:spLocks noGrp="1"/>
          </p:cNvSpPr>
          <p:nvPr>
            <p:ph type="body" sz="quarter" idx="23"/>
          </p:nvPr>
        </p:nvSpPr>
        <p:spPr/>
        <p:txBody>
          <a:bodyPr/>
          <a:lstStyle/>
          <a:p>
            <a:endParaRPr lang="zh-CN" altLang="en-US"/>
          </a:p>
        </p:txBody>
      </p:sp>
      <p:sp>
        <p:nvSpPr>
          <p:cNvPr id="15" name="文本占位符 14"/>
          <p:cNvSpPr>
            <a:spLocks noGrp="1"/>
          </p:cNvSpPr>
          <p:nvPr>
            <p:ph type="body" sz="quarter" idx="24"/>
          </p:nvPr>
        </p:nvSpPr>
        <p:spPr/>
        <p:txBody>
          <a:bodyPr/>
          <a:lstStyle/>
          <a:p>
            <a:endParaRPr lang="zh-CN" altLang="en-US"/>
          </a:p>
        </p:txBody>
      </p:sp>
      <p:sp>
        <p:nvSpPr>
          <p:cNvPr id="16" name="文本占位符 15"/>
          <p:cNvSpPr>
            <a:spLocks noGrp="1"/>
          </p:cNvSpPr>
          <p:nvPr>
            <p:ph type="body" sz="quarter" idx="25"/>
          </p:nvPr>
        </p:nvSpPr>
        <p:spPr/>
        <p:txBody>
          <a:bodyPr/>
          <a:lstStyle/>
          <a:p>
            <a:endParaRPr lang="zh-CN" altLang="en-US"/>
          </a:p>
        </p:txBody>
      </p:sp>
      <p:sp>
        <p:nvSpPr>
          <p:cNvPr id="17" name="文本占位符 16"/>
          <p:cNvSpPr>
            <a:spLocks noGrp="1"/>
          </p:cNvSpPr>
          <p:nvPr>
            <p:ph type="body" sz="quarter" idx="26"/>
          </p:nvPr>
        </p:nvSpPr>
        <p:spPr/>
        <p:txBody>
          <a:bodyPr/>
          <a:lstStyle/>
          <a:p>
            <a:endParaRPr lang="zh-CN" altLang="en-US"/>
          </a:p>
        </p:txBody>
      </p:sp>
      <p:sp>
        <p:nvSpPr>
          <p:cNvPr id="18" name="文本占位符 17"/>
          <p:cNvSpPr>
            <a:spLocks noGrp="1"/>
          </p:cNvSpPr>
          <p:nvPr>
            <p:ph type="body" sz="quarter" idx="27"/>
          </p:nvPr>
        </p:nvSpPr>
        <p:spPr/>
        <p:txBody>
          <a:bodyPr/>
          <a:lstStyle/>
          <a:p>
            <a:endParaRPr lang="zh-CN" altLang="en-US" dirty="0"/>
          </a:p>
        </p:txBody>
      </p:sp>
      <p:sp>
        <p:nvSpPr>
          <p:cNvPr id="19" name="文本占位符 18"/>
          <p:cNvSpPr>
            <a:spLocks noGrp="1"/>
          </p:cNvSpPr>
          <p:nvPr>
            <p:ph type="body" sz="quarter" idx="28"/>
          </p:nvPr>
        </p:nvSpPr>
        <p:spPr/>
        <p:txBody>
          <a:bodyPr/>
          <a:lstStyle/>
          <a:p>
            <a:endParaRPr lang="zh-CN" altLang="en-US"/>
          </a:p>
        </p:txBody>
      </p:sp>
      <p:sp>
        <p:nvSpPr>
          <p:cNvPr id="20" name="文本占位符 19"/>
          <p:cNvSpPr>
            <a:spLocks noGrp="1"/>
          </p:cNvSpPr>
          <p:nvPr>
            <p:ph type="body" sz="quarter" idx="29"/>
          </p:nvPr>
        </p:nvSpPr>
        <p:spPr/>
        <p:txBody>
          <a:bodyPr/>
          <a:lstStyle/>
          <a:p>
            <a:endParaRPr lang="zh-CN" altLang="en-US"/>
          </a:p>
        </p:txBody>
      </p:sp>
      <p:sp>
        <p:nvSpPr>
          <p:cNvPr id="21" name="文本占位符 20"/>
          <p:cNvSpPr>
            <a:spLocks noGrp="1"/>
          </p:cNvSpPr>
          <p:nvPr>
            <p:ph type="body" sz="quarter" idx="30"/>
          </p:nvPr>
        </p:nvSpPr>
        <p:spPr/>
        <p:txBody>
          <a:bodyPr/>
          <a:lstStyle/>
          <a:p>
            <a:endParaRPr lang="zh-CN" altLang="en-US"/>
          </a:p>
        </p:txBody>
      </p:sp>
      <p:sp>
        <p:nvSpPr>
          <p:cNvPr id="22" name="文本占位符 21"/>
          <p:cNvSpPr>
            <a:spLocks noGrp="1"/>
          </p:cNvSpPr>
          <p:nvPr>
            <p:ph type="body" sz="quarter" idx="31"/>
          </p:nvPr>
        </p:nvSpPr>
        <p:spPr/>
        <p:txBody>
          <a:bodyPr/>
          <a:lstStyle/>
          <a:p>
            <a:endParaRPr lang="zh-CN" altLang="en-US"/>
          </a:p>
        </p:txBody>
      </p:sp>
      <p:sp>
        <p:nvSpPr>
          <p:cNvPr id="23" name="文本占位符 22"/>
          <p:cNvSpPr>
            <a:spLocks noGrp="1"/>
          </p:cNvSpPr>
          <p:nvPr>
            <p:ph type="body" sz="quarter" idx="32"/>
          </p:nvPr>
        </p:nvSpPr>
        <p:spPr/>
        <p:txBody>
          <a:bodyPr/>
          <a:lstStyle/>
          <a:p>
            <a:endParaRPr lang="zh-CN" altLang="en-US"/>
          </a:p>
        </p:txBody>
      </p:sp>
      <p:sp>
        <p:nvSpPr>
          <p:cNvPr id="24" name="文本占位符 23"/>
          <p:cNvSpPr>
            <a:spLocks noGrp="1"/>
          </p:cNvSpPr>
          <p:nvPr>
            <p:ph type="body" sz="quarter" idx="33"/>
          </p:nvPr>
        </p:nvSpPr>
        <p:spPr/>
        <p:txBody>
          <a:bodyPr/>
          <a:lstStyle/>
          <a:p>
            <a:endParaRPr lang="zh-CN" altLang="en-US"/>
          </a:p>
        </p:txBody>
      </p:sp>
      <p:sp>
        <p:nvSpPr>
          <p:cNvPr id="25" name="文本占位符 24"/>
          <p:cNvSpPr>
            <a:spLocks noGrp="1"/>
          </p:cNvSpPr>
          <p:nvPr>
            <p:ph type="body" sz="quarter" idx="34"/>
          </p:nvPr>
        </p:nvSpPr>
        <p:spPr/>
        <p:txBody>
          <a:bodyPr/>
          <a:lstStyle/>
          <a:p>
            <a:endParaRPr lang="zh-CN" altLang="en-US"/>
          </a:p>
        </p:txBody>
      </p:sp>
      <p:sp>
        <p:nvSpPr>
          <p:cNvPr id="26" name="文本占位符 25"/>
          <p:cNvSpPr>
            <a:spLocks noGrp="1"/>
          </p:cNvSpPr>
          <p:nvPr>
            <p:ph type="body" sz="quarter" idx="35"/>
          </p:nvPr>
        </p:nvSpPr>
        <p:spPr/>
        <p:txBody>
          <a:bodyPr/>
          <a:lstStyle/>
          <a:p>
            <a:endParaRPr lang="zh-CN" altLang="en-US" dirty="0"/>
          </a:p>
        </p:txBody>
      </p:sp>
      <p:sp>
        <p:nvSpPr>
          <p:cNvPr id="27" name="文本占位符 26"/>
          <p:cNvSpPr>
            <a:spLocks noGrp="1"/>
          </p:cNvSpPr>
          <p:nvPr>
            <p:ph type="body" sz="quarter" idx="36"/>
          </p:nvPr>
        </p:nvSpPr>
        <p:spPr/>
        <p:txBody>
          <a:bodyPr/>
          <a:lstStyle/>
          <a:p>
            <a:endParaRPr lang="zh-CN" altLang="en-US"/>
          </a:p>
        </p:txBody>
      </p:sp>
      <p:sp>
        <p:nvSpPr>
          <p:cNvPr id="28" name="文本占位符 27"/>
          <p:cNvSpPr>
            <a:spLocks noGrp="1"/>
          </p:cNvSpPr>
          <p:nvPr>
            <p:ph type="body" sz="quarter" idx="37"/>
          </p:nvPr>
        </p:nvSpPr>
        <p:spPr/>
        <p:txBody>
          <a:bodyPr/>
          <a:lstStyle/>
          <a:p>
            <a:endParaRPr lang="zh-CN" altLang="en-US"/>
          </a:p>
        </p:txBody>
      </p:sp>
      <p:sp>
        <p:nvSpPr>
          <p:cNvPr id="29" name="文本占位符 28"/>
          <p:cNvSpPr>
            <a:spLocks noGrp="1"/>
          </p:cNvSpPr>
          <p:nvPr>
            <p:ph type="body" sz="quarter" idx="38"/>
          </p:nvPr>
        </p:nvSpPr>
        <p:spPr/>
        <p:txBody>
          <a:bodyPr/>
          <a:lstStyle/>
          <a:p>
            <a:endParaRPr lang="zh-CN" altLang="en-US"/>
          </a:p>
        </p:txBody>
      </p:sp>
      <p:sp>
        <p:nvSpPr>
          <p:cNvPr id="30" name="文本占位符 29"/>
          <p:cNvSpPr>
            <a:spLocks noGrp="1"/>
          </p:cNvSpPr>
          <p:nvPr>
            <p:ph type="body" sz="quarter" idx="39"/>
          </p:nvPr>
        </p:nvSpPr>
        <p:spPr/>
        <p:txBody>
          <a:bodyPr/>
          <a:lstStyle/>
          <a:p>
            <a:endParaRPr lang="zh-CN" altLang="en-US"/>
          </a:p>
        </p:txBody>
      </p:sp>
      <p:sp>
        <p:nvSpPr>
          <p:cNvPr id="31" name="文本占位符 30"/>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766864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ru-RU" dirty="0"/>
              <a:t>Надежность каналов</a:t>
            </a:r>
          </a:p>
        </p:txBody>
      </p:sp>
      <p:sp>
        <p:nvSpPr>
          <p:cNvPr id="25" name="文本占位符 112"/>
          <p:cNvSpPr>
            <a:spLocks noGrp="1"/>
          </p:cNvSpPr>
          <p:nvPr>
            <p:ph type="body" sz="quarter" idx="4294967295"/>
          </p:nvPr>
        </p:nvSpPr>
        <p:spPr>
          <a:xfrm>
            <a:off x="446089" y="5355771"/>
            <a:ext cx="11299824" cy="1025978"/>
          </a:xfrm>
        </p:spPr>
        <p:txBody>
          <a:bodyPr/>
          <a:lstStyle/>
          <a:p>
            <a:r>
              <a:rPr lang="ru-RU" sz="1600" dirty="0">
                <a:sym typeface="Huawei Sans" panose="020C0503030203020204" pitchFamily="34" charset="0"/>
              </a:rPr>
              <a:t>Чтобы обеспечить надежность канала, используйте несколько физических каналов между устройствами. Чтобы предотвратить образование петель, настройте STP так, чтобы трафик перенаправлялся только по одному каналу, а другие каналы работали как резервные.</a:t>
            </a:r>
          </a:p>
        </p:txBody>
      </p:sp>
      <p:sp>
        <p:nvSpPr>
          <p:cNvPr id="44" name="矩形: 圆角 26">
            <a:extLst>
              <a:ext uri="{FF2B5EF4-FFF2-40B4-BE49-F238E27FC236}">
                <a16:creationId xmlns="" xmlns:a16="http://schemas.microsoft.com/office/drawing/2014/main" id="{CDFFDDAC-2C24-493B-9451-7DBEF959DDAD}"/>
              </a:ext>
            </a:extLst>
          </p:cNvPr>
          <p:cNvSpPr/>
          <p:nvPr/>
        </p:nvSpPr>
        <p:spPr>
          <a:xfrm>
            <a:off x="6887146" y="1851346"/>
            <a:ext cx="748489" cy="1809694"/>
          </a:xfrm>
          <a:prstGeom prst="roundRect">
            <a:avLst>
              <a:gd name="adj" fmla="val 5218"/>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endParaRPr lang="en-US" altLang="zh-CN" sz="1600" i="1" dirty="0">
              <a:solidFill>
                <a:schemeClr val="accent2"/>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1" name="矩形: 圆角 26">
            <a:extLst>
              <a:ext uri="{FF2B5EF4-FFF2-40B4-BE49-F238E27FC236}">
                <a16:creationId xmlns="" xmlns:a16="http://schemas.microsoft.com/office/drawing/2014/main" id="{CDFFDDAC-2C24-493B-9451-7DBEF959DDAD}"/>
              </a:ext>
            </a:extLst>
          </p:cNvPr>
          <p:cNvSpPr/>
          <p:nvPr/>
        </p:nvSpPr>
        <p:spPr>
          <a:xfrm>
            <a:off x="3814847" y="1851346"/>
            <a:ext cx="748489" cy="1809694"/>
          </a:xfrm>
          <a:prstGeom prst="roundRect">
            <a:avLst>
              <a:gd name="adj" fmla="val 5218"/>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endParaRPr lang="en-US" altLang="zh-CN" sz="1600" i="1" dirty="0">
              <a:solidFill>
                <a:schemeClr val="accent2"/>
              </a:solidFill>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stCxn id="28" idx="2"/>
            <a:endCxn id="27" idx="0"/>
          </p:cNvCxnSpPr>
          <p:nvPr/>
        </p:nvCxnSpPr>
        <p:spPr bwMode="auto">
          <a:xfrm>
            <a:off x="4183787" y="2353724"/>
            <a:ext cx="0" cy="79732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直接连接符 21"/>
          <p:cNvCxnSpPr/>
          <p:nvPr/>
        </p:nvCxnSpPr>
        <p:spPr bwMode="auto">
          <a:xfrm>
            <a:off x="4183806" y="3579912"/>
            <a:ext cx="0" cy="88361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a:off x="7261390" y="3601169"/>
            <a:ext cx="0" cy="88361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8" name="TextBox 77"/>
          <p:cNvSpPr txBox="1"/>
          <p:nvPr/>
        </p:nvSpPr>
        <p:spPr bwMode="auto">
          <a:xfrm>
            <a:off x="5563991" y="1985667"/>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агрегации</a:t>
            </a:r>
          </a:p>
        </p:txBody>
      </p:sp>
      <p:sp>
        <p:nvSpPr>
          <p:cNvPr id="59" name="TextBox 77"/>
          <p:cNvSpPr txBox="1"/>
          <p:nvPr/>
        </p:nvSpPr>
        <p:spPr bwMode="auto">
          <a:xfrm>
            <a:off x="2414337" y="1933941"/>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агрегации</a:t>
            </a:r>
          </a:p>
        </p:txBody>
      </p:sp>
      <p:sp>
        <p:nvSpPr>
          <p:cNvPr id="60" name="TextBox 77"/>
          <p:cNvSpPr txBox="1"/>
          <p:nvPr/>
        </p:nvSpPr>
        <p:spPr bwMode="auto">
          <a:xfrm>
            <a:off x="5563991" y="327585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доступа</a:t>
            </a:r>
          </a:p>
        </p:txBody>
      </p:sp>
      <p:sp>
        <p:nvSpPr>
          <p:cNvPr id="61" name="TextBox 77"/>
          <p:cNvSpPr txBox="1"/>
          <p:nvPr/>
        </p:nvSpPr>
        <p:spPr bwMode="auto">
          <a:xfrm>
            <a:off x="2414337" y="3224129"/>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доступа</a:t>
            </a:r>
          </a:p>
        </p:txBody>
      </p:sp>
      <p:cxnSp>
        <p:nvCxnSpPr>
          <p:cNvPr id="63" name="直接连接符 62"/>
          <p:cNvCxnSpPr/>
          <p:nvPr/>
        </p:nvCxnSpPr>
        <p:spPr bwMode="auto">
          <a:xfrm>
            <a:off x="7347876" y="2340250"/>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4" name="直接连接符 63"/>
          <p:cNvCxnSpPr/>
          <p:nvPr/>
        </p:nvCxnSpPr>
        <p:spPr bwMode="auto">
          <a:xfrm>
            <a:off x="7189864" y="2340250"/>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13893" y="4462545"/>
            <a:ext cx="539789" cy="442627"/>
          </a:xfrm>
          <a:prstGeom prst="rect">
            <a:avLst/>
          </a:prstGeom>
        </p:spPr>
      </p:pic>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86555" y="4462545"/>
            <a:ext cx="539789" cy="442627"/>
          </a:xfrm>
          <a:prstGeom prst="rect">
            <a:avLst/>
          </a:prstGeom>
        </p:spPr>
      </p:pic>
      <p:sp>
        <p:nvSpPr>
          <p:cNvPr id="34" name="矩形: 圆角 90">
            <a:extLst>
              <a:ext uri="{FF2B5EF4-FFF2-40B4-BE49-F238E27FC236}">
                <a16:creationId xmlns="" xmlns:a16="http://schemas.microsoft.com/office/drawing/2014/main" id="{B453FC51-4FB9-4368-8B4C-3C2E2F8C106B}"/>
              </a:ext>
            </a:extLst>
          </p:cNvPr>
          <p:cNvSpPr/>
          <p:nvPr/>
        </p:nvSpPr>
        <p:spPr>
          <a:xfrm>
            <a:off x="8051726" y="1406106"/>
            <a:ext cx="3222999" cy="1983138"/>
          </a:xfrm>
          <a:prstGeom prst="roundRect">
            <a:avLst>
              <a:gd name="adj" fmla="val 16667"/>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ru-RU" dirty="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Для повышения надежности канала будет </a:t>
            </a:r>
            <a:r>
              <a:rPr lang="ru-RU"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добавлен ​</a:t>
            </a:r>
            <a:r>
              <a:rPr lang="ru-RU" dirty="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новый канал. </a:t>
            </a:r>
            <a:r>
              <a:rPr lang="ru-RU"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Этот канал заблокирован STP </a:t>
            </a:r>
            <a:r>
              <a:rPr lang="ru-RU" dirty="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и </a:t>
            </a:r>
            <a:r>
              <a:rPr lang="ru-RU" dirty="0" smtClean="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выполняет </a:t>
            </a:r>
            <a:r>
              <a:rPr lang="ru-RU" dirty="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функции резервного канала.</a:t>
            </a:r>
          </a:p>
        </p:txBody>
      </p:sp>
      <p:cxnSp>
        <p:nvCxnSpPr>
          <p:cNvPr id="35" name="直接连接符 34">
            <a:extLst>
              <a:ext uri="{FF2B5EF4-FFF2-40B4-BE49-F238E27FC236}">
                <a16:creationId xmlns="" xmlns:a16="http://schemas.microsoft.com/office/drawing/2014/main" id="{927AD331-23D3-4BE6-8DF7-31B7006A5D7F}"/>
              </a:ext>
            </a:extLst>
          </p:cNvPr>
          <p:cNvCxnSpPr>
            <a:cxnSpLocks/>
            <a:endCxn id="34" idx="1"/>
          </p:cNvCxnSpPr>
          <p:nvPr/>
        </p:nvCxnSpPr>
        <p:spPr>
          <a:xfrm flipV="1">
            <a:off x="7434899" y="2397675"/>
            <a:ext cx="616827" cy="531414"/>
          </a:xfrm>
          <a:prstGeom prst="line">
            <a:avLst/>
          </a:prstGeom>
          <a:solidFill>
            <a:srgbClr val="F2F2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43" name="TextBox 120">
            <a:extLst>
              <a:ext uri="{FF2B5EF4-FFF2-40B4-BE49-F238E27FC236}">
                <a16:creationId xmlns="" xmlns:a16="http://schemas.microsoft.com/office/drawing/2014/main" id="{020D7A1D-EFAD-4C8C-B9DE-D0FAD269B77A}"/>
              </a:ext>
            </a:extLst>
          </p:cNvPr>
          <p:cNvSpPr txBox="1"/>
          <p:nvPr/>
        </p:nvSpPr>
        <p:spPr>
          <a:xfrm>
            <a:off x="3869250" y="1544002"/>
            <a:ext cx="648475" cy="307777"/>
          </a:xfrm>
          <a:prstGeom prst="rect">
            <a:avLst/>
          </a:prstGeom>
          <a:noFill/>
          <a:ln>
            <a:noFill/>
          </a:ln>
        </p:spPr>
        <p:txBody>
          <a:bodyPr wrap="square" rtlCol="0">
            <a:noAutofit/>
          </a:bodyPr>
          <a:lstStyle/>
          <a:p>
            <a:pPr algn="ctr" fontAlgn="ctr"/>
            <a:r>
              <a:rPr lang="ru-RU" sz="1400" b="1" dirty="0">
                <a:solidFill>
                  <a:srgbClr val="EC7061"/>
                </a:solidFill>
                <a:latin typeface="Arial" panose="020B0604020202020204" pitchFamily="34" charset="0"/>
                <a:ea typeface="方正兰亭黑简体" panose="02000000000000000000" pitchFamily="2" charset="-122"/>
                <a:sym typeface="Huawei Sans" panose="020C0503030203020204" pitchFamily="34" charset="0"/>
              </a:rPr>
              <a:t>STP</a:t>
            </a:r>
          </a:p>
        </p:txBody>
      </p:sp>
      <p:sp>
        <p:nvSpPr>
          <p:cNvPr id="45" name="TextBox 120">
            <a:extLst>
              <a:ext uri="{FF2B5EF4-FFF2-40B4-BE49-F238E27FC236}">
                <a16:creationId xmlns="" xmlns:a16="http://schemas.microsoft.com/office/drawing/2014/main" id="{020D7A1D-EFAD-4C8C-B9DE-D0FAD269B77A}"/>
              </a:ext>
            </a:extLst>
          </p:cNvPr>
          <p:cNvSpPr txBox="1"/>
          <p:nvPr/>
        </p:nvSpPr>
        <p:spPr>
          <a:xfrm>
            <a:off x="6941549" y="1544002"/>
            <a:ext cx="648475" cy="307777"/>
          </a:xfrm>
          <a:prstGeom prst="rect">
            <a:avLst/>
          </a:prstGeom>
          <a:noFill/>
          <a:ln>
            <a:noFill/>
          </a:ln>
        </p:spPr>
        <p:txBody>
          <a:bodyPr wrap="square" rtlCol="0">
            <a:noAutofit/>
          </a:bodyPr>
          <a:lstStyle/>
          <a:p>
            <a:pPr algn="ctr" fontAlgn="ctr"/>
            <a:r>
              <a:rPr lang="ru-RU" sz="1400" b="1" dirty="0">
                <a:solidFill>
                  <a:srgbClr val="EC7061"/>
                </a:solidFill>
                <a:latin typeface="Arial" panose="020B0604020202020204" pitchFamily="34" charset="0"/>
                <a:ea typeface="方正兰亭黑简体" panose="02000000000000000000" pitchFamily="2" charset="-122"/>
                <a:sym typeface="Huawei Sans" panose="020C0503030203020204" pitchFamily="34" charset="0"/>
              </a:rPr>
              <a:t>STP</a:t>
            </a:r>
          </a:p>
        </p:txBody>
      </p:sp>
      <p:pic>
        <p:nvPicPr>
          <p:cNvPr id="27" name="图片 26"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4" cstate="print"/>
          <a:stretch>
            <a:fillRect/>
          </a:stretch>
        </p:blipFill>
        <p:spPr>
          <a:xfrm>
            <a:off x="3913787" y="3151051"/>
            <a:ext cx="540000" cy="441818"/>
          </a:xfrm>
          <a:prstGeom prst="rect">
            <a:avLst/>
          </a:prstGeom>
        </p:spPr>
      </p:pic>
      <p:pic>
        <p:nvPicPr>
          <p:cNvPr id="28" name="图片 27"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5" cstate="print"/>
          <a:stretch>
            <a:fillRect/>
          </a:stretch>
        </p:blipFill>
        <p:spPr>
          <a:xfrm>
            <a:off x="3913787" y="1911906"/>
            <a:ext cx="540000" cy="441818"/>
          </a:xfrm>
          <a:prstGeom prst="rect">
            <a:avLst/>
          </a:prstGeom>
        </p:spPr>
      </p:pic>
      <p:pic>
        <p:nvPicPr>
          <p:cNvPr id="32" name="图片 31"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4" cstate="print"/>
          <a:stretch>
            <a:fillRect/>
          </a:stretch>
        </p:blipFill>
        <p:spPr>
          <a:xfrm>
            <a:off x="6991390" y="3174866"/>
            <a:ext cx="540000" cy="441818"/>
          </a:xfrm>
          <a:prstGeom prst="rect">
            <a:avLst/>
          </a:prstGeom>
        </p:spPr>
      </p:pic>
      <p:pic>
        <p:nvPicPr>
          <p:cNvPr id="33" name="图片 32"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5" cstate="print"/>
          <a:stretch>
            <a:fillRect/>
          </a:stretch>
        </p:blipFill>
        <p:spPr>
          <a:xfrm>
            <a:off x="6991390" y="1911906"/>
            <a:ext cx="540000" cy="441818"/>
          </a:xfrm>
          <a:prstGeom prst="rect">
            <a:avLst/>
          </a:prstGeom>
        </p:spPr>
      </p:pic>
      <p:grpSp>
        <p:nvGrpSpPr>
          <p:cNvPr id="30" name="组合 29"/>
          <p:cNvGrpSpPr/>
          <p:nvPr/>
        </p:nvGrpSpPr>
        <p:grpSpPr>
          <a:xfrm>
            <a:off x="7216889" y="2898388"/>
            <a:ext cx="275694" cy="232122"/>
            <a:chOff x="856677" y="2615810"/>
            <a:chExt cx="288000" cy="288000"/>
          </a:xfrm>
        </p:grpSpPr>
        <p:sp>
          <p:nvSpPr>
            <p:cNvPr id="37" name="椭圆 36"/>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solidFill>
                  <a:srgbClr val="EC7061"/>
                </a:solidFill>
                <a:latin typeface="Arial" panose="020B0604020202020204" pitchFamily="34" charset="0"/>
              </a:endParaRPr>
            </a:p>
          </p:txBody>
        </p:sp>
        <p:grpSp>
          <p:nvGrpSpPr>
            <p:cNvPr id="38" name="组合 37"/>
            <p:cNvGrpSpPr/>
            <p:nvPr/>
          </p:nvGrpSpPr>
          <p:grpSpPr>
            <a:xfrm>
              <a:off x="923444" y="2692169"/>
              <a:ext cx="144001" cy="144002"/>
              <a:chOff x="898853" y="2657982"/>
              <a:chExt cx="203649" cy="203652"/>
            </a:xfrm>
          </p:grpSpPr>
          <p:cxnSp>
            <p:nvCxnSpPr>
              <p:cNvPr id="39" name="直接连接符 38"/>
              <p:cNvCxnSpPr>
                <a:stCxn id="37" idx="3"/>
                <a:endCxn id="37"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0" name="直接连接符 39"/>
              <p:cNvCxnSpPr>
                <a:stCxn id="37" idx="1"/>
                <a:endCxn id="37"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2" name="下箭头 63"/>
          <p:cNvSpPr/>
          <p:nvPr/>
        </p:nvSpPr>
        <p:spPr>
          <a:xfrm rot="5400000" flipV="1">
            <a:off x="5092064" y="2432267"/>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736526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dirty="0">
                <a:solidFill>
                  <a:schemeClr val="bg1">
                    <a:lumMod val="50000"/>
                  </a:schemeClr>
                </a:solidFill>
                <a:sym typeface="Huawei Sans" panose="020C0503030203020204" pitchFamily="34" charset="0"/>
              </a:rPr>
              <a:t>Требования к надежности сети</a:t>
            </a:r>
          </a:p>
          <a:p>
            <a:r>
              <a:rPr lang="ru-RU" b="1" dirty="0" smtClean="0">
                <a:sym typeface="Huawei Sans" panose="020C0503030203020204" pitchFamily="34" charset="0"/>
              </a:rPr>
              <a:t>Принципы </a:t>
            </a:r>
            <a:r>
              <a:rPr lang="ru-RU" b="1" dirty="0">
                <a:sym typeface="Huawei Sans" panose="020C0503030203020204" pitchFamily="34" charset="0"/>
              </a:rPr>
              <a:t>и </a:t>
            </a:r>
            <a:r>
              <a:rPr lang="ru-RU" b="1" dirty="0" smtClean="0">
                <a:sym typeface="Huawei Sans" panose="020C0503030203020204" pitchFamily="34" charset="0"/>
              </a:rPr>
              <a:t>конфигурация агрегирования </a:t>
            </a:r>
            <a:r>
              <a:rPr lang="ru-RU" b="1" dirty="0">
                <a:sym typeface="Huawei Sans" panose="020C0503030203020204" pitchFamily="34" charset="0"/>
              </a:rPr>
              <a:t>каналов</a:t>
            </a:r>
          </a:p>
          <a:p>
            <a:pPr lvl="1">
              <a:buFont typeface="Huawei Sans" panose="020C0503030203020204" pitchFamily="34" charset="0"/>
              <a:buChar char="▪"/>
            </a:pPr>
            <a:r>
              <a:rPr lang="ru-RU" b="1" dirty="0">
                <a:sym typeface="Huawei Sans" panose="020C0503030203020204" pitchFamily="34" charset="0"/>
              </a:rPr>
              <a:t>Принципы</a:t>
            </a:r>
          </a:p>
          <a:p>
            <a:pPr lvl="1"/>
            <a:r>
              <a:rPr lang="ru-RU" dirty="0">
                <a:solidFill>
                  <a:schemeClr val="bg1">
                    <a:lumMod val="50000"/>
                  </a:schemeClr>
                </a:solidFill>
                <a:sym typeface="Huawei Sans" panose="020C0503030203020204" pitchFamily="34" charset="0"/>
              </a:rPr>
              <a:t>Ручной режим</a:t>
            </a:r>
          </a:p>
          <a:p>
            <a:pPr lvl="1"/>
            <a:r>
              <a:rPr lang="ru-RU" dirty="0">
                <a:solidFill>
                  <a:schemeClr val="bg1">
                    <a:lumMod val="50000"/>
                  </a:schemeClr>
                </a:solidFill>
                <a:sym typeface="Huawei Sans" panose="020C0503030203020204" pitchFamily="34" charset="0"/>
              </a:rPr>
              <a:t>Режим LACP</a:t>
            </a:r>
          </a:p>
          <a:p>
            <a:pPr lvl="1"/>
            <a:r>
              <a:rPr lang="ru-RU" dirty="0">
                <a:solidFill>
                  <a:schemeClr val="bg1">
                    <a:lumMod val="50000"/>
                  </a:schemeClr>
                </a:solidFill>
                <a:sym typeface="Huawei Sans" panose="020C0503030203020204" pitchFamily="34" charset="0"/>
              </a:rPr>
              <a:t>Стандартные сценарии применения</a:t>
            </a:r>
          </a:p>
          <a:p>
            <a:pPr lvl="1"/>
            <a:r>
              <a:rPr lang="ru-RU" dirty="0">
                <a:solidFill>
                  <a:schemeClr val="bg1">
                    <a:lumMod val="50000"/>
                  </a:schemeClr>
                </a:solidFill>
                <a:sym typeface="Huawei Sans" panose="020C0503030203020204" pitchFamily="34" charset="0"/>
              </a:rPr>
              <a:t>Пример конфигурации</a:t>
            </a:r>
          </a:p>
          <a:p>
            <a:r>
              <a:rPr lang="ru-RU" dirty="0">
                <a:solidFill>
                  <a:schemeClr val="bg1">
                    <a:lumMod val="50000"/>
                  </a:schemeClr>
                </a:solidFill>
                <a:sym typeface="Huawei Sans" panose="020C0503030203020204" pitchFamily="34" charset="0"/>
              </a:rPr>
              <a:t>Обзор технологий iStack и CSS</a:t>
            </a:r>
          </a:p>
        </p:txBody>
      </p:sp>
    </p:spTree>
    <p:extLst>
      <p:ext uri="{BB962C8B-B14F-4D97-AF65-F5344CB8AC3E}">
        <p14:creationId xmlns:p14="http://schemas.microsoft.com/office/powerpoint/2010/main" val="21534970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452604"/>
            <a:ext cx="10163252" cy="640800"/>
          </a:xfrm>
        </p:spPr>
        <p:txBody>
          <a:bodyPr/>
          <a:lstStyle/>
          <a:p>
            <a:r>
              <a:rPr lang="ru-RU" sz="3200" dirty="0"/>
              <a:t>Повышение пропускной способности канала</a:t>
            </a:r>
          </a:p>
        </p:txBody>
      </p:sp>
      <p:sp>
        <p:nvSpPr>
          <p:cNvPr id="4" name="文本占位符 3"/>
          <p:cNvSpPr>
            <a:spLocks noGrp="1"/>
          </p:cNvSpPr>
          <p:nvPr>
            <p:ph type="body" sz="quarter" idx="10"/>
          </p:nvPr>
        </p:nvSpPr>
        <p:spPr>
          <a:xfrm>
            <a:off x="325417" y="1184281"/>
            <a:ext cx="11306175" cy="1057246"/>
          </a:xfrm>
        </p:spPr>
        <p:txBody>
          <a:bodyPr/>
          <a:lstStyle/>
          <a:p>
            <a:r>
              <a:rPr lang="ru-RU" sz="1800" dirty="0"/>
              <a:t>Когда между устройствами существует несколько каналов, пересылка трафика осуществляется только по одному каналу из-за протокола STP. В этом случае пропускная способность канала связи между устройствами остается неизменной.</a:t>
            </a:r>
          </a:p>
          <a:p>
            <a:endParaRPr lang="en-US" altLang="zh-CN" dirty="0">
              <a:sym typeface="Huawei Sans" panose="020C0503030203020204" pitchFamily="34" charset="0"/>
            </a:endParaRPr>
          </a:p>
        </p:txBody>
      </p:sp>
      <p:sp>
        <p:nvSpPr>
          <p:cNvPr id="8" name="圆角矩形 7"/>
          <p:cNvSpPr/>
          <p:nvPr/>
        </p:nvSpPr>
        <p:spPr>
          <a:xfrm>
            <a:off x="3915089" y="3761454"/>
            <a:ext cx="1174839" cy="2058018"/>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6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a:xfrm>
            <a:off x="7140316" y="3761454"/>
            <a:ext cx="1174839" cy="2058018"/>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6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4099204" y="3815228"/>
            <a:ext cx="863209" cy="338553"/>
          </a:xfrm>
          <a:prstGeom prst="rect">
            <a:avLst/>
          </a:prstGeom>
        </p:spPr>
        <p:txBody>
          <a:bodyPr wrap="square">
            <a:noAutofit/>
          </a:bodyPr>
          <a:lstStyle/>
          <a:p>
            <a:pPr algn="ctr" fontAlgn="ctr"/>
            <a:r>
              <a:rPr lang="ru-RU" sz="1600"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11" name="矩形 10"/>
          <p:cNvSpPr/>
          <p:nvPr/>
        </p:nvSpPr>
        <p:spPr>
          <a:xfrm>
            <a:off x="7296131" y="3815228"/>
            <a:ext cx="863209" cy="338553"/>
          </a:xfrm>
          <a:prstGeom prst="rect">
            <a:avLst/>
          </a:prstGeom>
        </p:spPr>
        <p:txBody>
          <a:bodyPr wrap="square">
            <a:noAutofit/>
          </a:bodyPr>
          <a:lstStyle/>
          <a:p>
            <a:pPr algn="ctr" fontAlgn="ctr"/>
            <a:r>
              <a:rPr lang="ru-RU" sz="1600"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12" name="椭圆 11">
            <a:extLst>
              <a:ext uri="{FF2B5EF4-FFF2-40B4-BE49-F238E27FC236}">
                <a16:creationId xmlns="" xmlns:a16="http://schemas.microsoft.com/office/drawing/2014/main" id="{7DBB15C3-7119-4BF5-AC36-6F6AFF9EB213}"/>
              </a:ext>
            </a:extLst>
          </p:cNvPr>
          <p:cNvSpPr/>
          <p:nvPr/>
        </p:nvSpPr>
        <p:spPr>
          <a:xfrm>
            <a:off x="2912419" y="2404171"/>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13" name="TextBox 120">
            <a:extLst>
              <a:ext uri="{FF2B5EF4-FFF2-40B4-BE49-F238E27FC236}">
                <a16:creationId xmlns="" xmlns:a16="http://schemas.microsoft.com/office/drawing/2014/main" id="{80742BB8-DAF7-4E24-BB0B-9F7C1C0F7EBA}"/>
              </a:ext>
            </a:extLst>
          </p:cNvPr>
          <p:cNvSpPr txBox="1"/>
          <p:nvPr/>
        </p:nvSpPr>
        <p:spPr>
          <a:xfrm>
            <a:off x="3193487" y="2419961"/>
            <a:ext cx="4748863" cy="584775"/>
          </a:xfrm>
          <a:prstGeom prst="rect">
            <a:avLst/>
          </a:prstGeom>
          <a:noFill/>
        </p:spPr>
        <p:txBody>
          <a:bodyPr wrap="square" rtlCol="0">
            <a:noAutofit/>
          </a:bodyPr>
          <a:lstStyle/>
          <a:p>
            <a:pPr fontAlgn="ctr"/>
            <a:r>
              <a:rPr lang="ru-RU" sz="1400" dirty="0">
                <a:latin typeface="Arial" panose="020B0604020202020204" pitchFamily="34" charset="0"/>
                <a:ea typeface="方正兰亭黑简体" panose="02000000000000000000" pitchFamily="2" charset="-122"/>
                <a:sym typeface="Huawei Sans" panose="020C0503030203020204" pitchFamily="34" charset="0"/>
              </a:rPr>
              <a:t>Интерфейс, по которому передается трафик</a:t>
            </a:r>
          </a:p>
        </p:txBody>
      </p:sp>
      <p:sp>
        <p:nvSpPr>
          <p:cNvPr id="14" name="椭圆 13">
            <a:extLst>
              <a:ext uri="{FF2B5EF4-FFF2-40B4-BE49-F238E27FC236}">
                <a16:creationId xmlns="" xmlns:a16="http://schemas.microsoft.com/office/drawing/2014/main" id="{E3AA826D-E4AC-459E-9C44-0CE0D8799DF1}"/>
              </a:ext>
            </a:extLst>
          </p:cNvPr>
          <p:cNvSpPr/>
          <p:nvPr/>
        </p:nvSpPr>
        <p:spPr>
          <a:xfrm>
            <a:off x="2912419" y="2808070"/>
            <a:ext cx="281068" cy="28106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B</a:t>
            </a:r>
          </a:p>
        </p:txBody>
      </p:sp>
      <p:sp>
        <p:nvSpPr>
          <p:cNvPr id="15" name="TextBox 120">
            <a:extLst>
              <a:ext uri="{FF2B5EF4-FFF2-40B4-BE49-F238E27FC236}">
                <a16:creationId xmlns="" xmlns:a16="http://schemas.microsoft.com/office/drawing/2014/main" id="{BA178C7B-FB8C-4D9C-9731-7001BEE1F59D}"/>
              </a:ext>
            </a:extLst>
          </p:cNvPr>
          <p:cNvSpPr txBox="1"/>
          <p:nvPr/>
        </p:nvSpPr>
        <p:spPr>
          <a:xfrm>
            <a:off x="3213317" y="2779327"/>
            <a:ext cx="5232635" cy="338553"/>
          </a:xfrm>
          <a:prstGeom prst="rect">
            <a:avLst/>
          </a:prstGeom>
          <a:noFill/>
        </p:spPr>
        <p:txBody>
          <a:bodyPr wrap="square" rtlCol="0">
            <a:noAutofit/>
          </a:bodyPr>
          <a:lstStyle/>
          <a:p>
            <a:pPr fontAlgn="ctr"/>
            <a:r>
              <a:rPr lang="ru-RU" sz="1400" dirty="0">
                <a:latin typeface="Arial" panose="020B0604020202020204" pitchFamily="34" charset="0"/>
                <a:ea typeface="方正兰亭黑简体" panose="02000000000000000000" pitchFamily="2" charset="-122"/>
                <a:sym typeface="Huawei Sans" panose="020C0503030203020204" pitchFamily="34" charset="0"/>
              </a:rPr>
              <a:t>Интерфейс, заблокированный протоколом STP</a:t>
            </a:r>
          </a:p>
        </p:txBody>
      </p:sp>
      <p:cxnSp>
        <p:nvCxnSpPr>
          <p:cNvPr id="6" name="直接连接符 5"/>
          <p:cNvCxnSpPr>
            <a:stCxn id="19" idx="2"/>
            <a:endCxn id="16" idx="6"/>
          </p:cNvCxnSpPr>
          <p:nvPr/>
        </p:nvCxnSpPr>
        <p:spPr bwMode="auto">
          <a:xfrm flipH="1">
            <a:off x="5219446" y="4281426"/>
            <a:ext cx="17932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椭圆 15">
            <a:extLst>
              <a:ext uri="{FF2B5EF4-FFF2-40B4-BE49-F238E27FC236}">
                <a16:creationId xmlns="" xmlns:a16="http://schemas.microsoft.com/office/drawing/2014/main" id="{7DBB15C3-7119-4BF5-AC36-6F6AFF9EB213}"/>
              </a:ext>
            </a:extLst>
          </p:cNvPr>
          <p:cNvSpPr/>
          <p:nvPr/>
        </p:nvSpPr>
        <p:spPr>
          <a:xfrm>
            <a:off x="4938378" y="4140892"/>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19" name="椭圆 18">
            <a:extLst>
              <a:ext uri="{FF2B5EF4-FFF2-40B4-BE49-F238E27FC236}">
                <a16:creationId xmlns="" xmlns:a16="http://schemas.microsoft.com/office/drawing/2014/main" id="{7DBB15C3-7119-4BF5-AC36-6F6AFF9EB213}"/>
              </a:ext>
            </a:extLst>
          </p:cNvPr>
          <p:cNvSpPr/>
          <p:nvPr/>
        </p:nvSpPr>
        <p:spPr>
          <a:xfrm>
            <a:off x="7012729" y="4140892"/>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cxnSp>
        <p:nvCxnSpPr>
          <p:cNvPr id="5" name="直接连接符 4"/>
          <p:cNvCxnSpPr>
            <a:stCxn id="20" idx="2"/>
            <a:endCxn id="17" idx="6"/>
          </p:cNvCxnSpPr>
          <p:nvPr/>
        </p:nvCxnSpPr>
        <p:spPr bwMode="auto">
          <a:xfrm flipH="1">
            <a:off x="5219446" y="4687705"/>
            <a:ext cx="17932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椭圆 16">
            <a:extLst>
              <a:ext uri="{FF2B5EF4-FFF2-40B4-BE49-F238E27FC236}">
                <a16:creationId xmlns="" xmlns:a16="http://schemas.microsoft.com/office/drawing/2014/main" id="{E3AA826D-E4AC-459E-9C44-0CE0D8799DF1}"/>
              </a:ext>
            </a:extLst>
          </p:cNvPr>
          <p:cNvSpPr/>
          <p:nvPr/>
        </p:nvSpPr>
        <p:spPr>
          <a:xfrm>
            <a:off x="4938378" y="4547171"/>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20" name="椭圆 19">
            <a:extLst>
              <a:ext uri="{FF2B5EF4-FFF2-40B4-BE49-F238E27FC236}">
                <a16:creationId xmlns="" xmlns:a16="http://schemas.microsoft.com/office/drawing/2014/main" id="{E3AA826D-E4AC-459E-9C44-0CE0D8799DF1}"/>
              </a:ext>
            </a:extLst>
          </p:cNvPr>
          <p:cNvSpPr/>
          <p:nvPr/>
        </p:nvSpPr>
        <p:spPr>
          <a:xfrm>
            <a:off x="7012729" y="4547171"/>
            <a:ext cx="281068" cy="28106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B</a:t>
            </a:r>
          </a:p>
        </p:txBody>
      </p:sp>
      <p:cxnSp>
        <p:nvCxnSpPr>
          <p:cNvPr id="7" name="直接连接符 6"/>
          <p:cNvCxnSpPr>
            <a:endCxn id="18" idx="6"/>
          </p:cNvCxnSpPr>
          <p:nvPr/>
        </p:nvCxnSpPr>
        <p:spPr bwMode="auto">
          <a:xfrm flipH="1">
            <a:off x="5219446" y="5062883"/>
            <a:ext cx="17932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 name="椭圆 17">
            <a:extLst>
              <a:ext uri="{FF2B5EF4-FFF2-40B4-BE49-F238E27FC236}">
                <a16:creationId xmlns="" xmlns:a16="http://schemas.microsoft.com/office/drawing/2014/main" id="{E3AA826D-E4AC-459E-9C44-0CE0D8799DF1}"/>
              </a:ext>
            </a:extLst>
          </p:cNvPr>
          <p:cNvSpPr/>
          <p:nvPr/>
        </p:nvSpPr>
        <p:spPr>
          <a:xfrm>
            <a:off x="4938378" y="4922349"/>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21" name="椭圆 20">
            <a:extLst>
              <a:ext uri="{FF2B5EF4-FFF2-40B4-BE49-F238E27FC236}">
                <a16:creationId xmlns="" xmlns:a16="http://schemas.microsoft.com/office/drawing/2014/main" id="{E3AA826D-E4AC-459E-9C44-0CE0D8799DF1}"/>
              </a:ext>
            </a:extLst>
          </p:cNvPr>
          <p:cNvSpPr/>
          <p:nvPr/>
        </p:nvSpPr>
        <p:spPr>
          <a:xfrm>
            <a:off x="7012729" y="4922349"/>
            <a:ext cx="281068" cy="28106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B</a:t>
            </a:r>
          </a:p>
        </p:txBody>
      </p:sp>
      <p:cxnSp>
        <p:nvCxnSpPr>
          <p:cNvPr id="31" name="直接连接符 30"/>
          <p:cNvCxnSpPr>
            <a:stCxn id="33" idx="2"/>
            <a:endCxn id="32" idx="6"/>
          </p:cNvCxnSpPr>
          <p:nvPr/>
        </p:nvCxnSpPr>
        <p:spPr bwMode="auto">
          <a:xfrm flipH="1">
            <a:off x="5219446" y="5442975"/>
            <a:ext cx="17932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椭圆 31">
            <a:extLst>
              <a:ext uri="{FF2B5EF4-FFF2-40B4-BE49-F238E27FC236}">
                <a16:creationId xmlns="" xmlns:a16="http://schemas.microsoft.com/office/drawing/2014/main" id="{E3AA826D-E4AC-459E-9C44-0CE0D8799DF1}"/>
              </a:ext>
            </a:extLst>
          </p:cNvPr>
          <p:cNvSpPr/>
          <p:nvPr/>
        </p:nvSpPr>
        <p:spPr>
          <a:xfrm>
            <a:off x="4938378" y="5302441"/>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33" name="椭圆 32">
            <a:extLst>
              <a:ext uri="{FF2B5EF4-FFF2-40B4-BE49-F238E27FC236}">
                <a16:creationId xmlns="" xmlns:a16="http://schemas.microsoft.com/office/drawing/2014/main" id="{E3AA826D-E4AC-459E-9C44-0CE0D8799DF1}"/>
              </a:ext>
            </a:extLst>
          </p:cNvPr>
          <p:cNvSpPr/>
          <p:nvPr/>
        </p:nvSpPr>
        <p:spPr>
          <a:xfrm>
            <a:off x="7012729" y="5302441"/>
            <a:ext cx="281068" cy="28106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B</a:t>
            </a:r>
          </a:p>
        </p:txBody>
      </p:sp>
      <p:grpSp>
        <p:nvGrpSpPr>
          <p:cNvPr id="55" name="组合 54"/>
          <p:cNvGrpSpPr/>
          <p:nvPr/>
        </p:nvGrpSpPr>
        <p:grpSpPr>
          <a:xfrm>
            <a:off x="2856000" y="3758098"/>
            <a:ext cx="929573" cy="2193318"/>
            <a:chOff x="3457608" y="2904334"/>
            <a:chExt cx="714375" cy="1685560"/>
          </a:xfrm>
        </p:grpSpPr>
        <p:sp>
          <p:nvSpPr>
            <p:cNvPr id="22" name="任意多边形 21"/>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24" name="直接箭头连接符 23"/>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34" name="直接箭头连接符 33"/>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cxnSp>
        <p:nvCxnSpPr>
          <p:cNvPr id="25" name="直接箭头连接符 24">
            <a:extLst>
              <a:ext uri="{FF2B5EF4-FFF2-40B4-BE49-F238E27FC236}">
                <a16:creationId xmlns="" xmlns:a16="http://schemas.microsoft.com/office/drawing/2014/main" id="{25FFCF9E-B77D-4002-8CAE-8C36C256A152}"/>
              </a:ext>
            </a:extLst>
          </p:cNvPr>
          <p:cNvCxnSpPr>
            <a:cxnSpLocks/>
          </p:cNvCxnSpPr>
          <p:nvPr/>
        </p:nvCxnSpPr>
        <p:spPr>
          <a:xfrm>
            <a:off x="5681833" y="4336490"/>
            <a:ext cx="75357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26" name="直接箭头连接符 25">
            <a:extLst>
              <a:ext uri="{FF2B5EF4-FFF2-40B4-BE49-F238E27FC236}">
                <a16:creationId xmlns="" xmlns:a16="http://schemas.microsoft.com/office/drawing/2014/main" id="{25FFCF9E-B77D-4002-8CAE-8C36C256A152}"/>
              </a:ext>
            </a:extLst>
          </p:cNvPr>
          <p:cNvCxnSpPr>
            <a:cxnSpLocks/>
          </p:cNvCxnSpPr>
          <p:nvPr/>
        </p:nvCxnSpPr>
        <p:spPr>
          <a:xfrm>
            <a:off x="5681833" y="4210288"/>
            <a:ext cx="75357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27" name="直接箭头连接符 26">
            <a:extLst>
              <a:ext uri="{FF2B5EF4-FFF2-40B4-BE49-F238E27FC236}">
                <a16:creationId xmlns="" xmlns:a16="http://schemas.microsoft.com/office/drawing/2014/main" id="{25FFCF9E-B77D-4002-8CAE-8C36C256A152}"/>
              </a:ext>
            </a:extLst>
          </p:cNvPr>
          <p:cNvCxnSpPr>
            <a:cxnSpLocks/>
          </p:cNvCxnSpPr>
          <p:nvPr/>
        </p:nvCxnSpPr>
        <p:spPr>
          <a:xfrm>
            <a:off x="5681833" y="4432211"/>
            <a:ext cx="75357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38" name="直接箭头连接符 37">
            <a:extLst>
              <a:ext uri="{FF2B5EF4-FFF2-40B4-BE49-F238E27FC236}">
                <a16:creationId xmlns="" xmlns:a16="http://schemas.microsoft.com/office/drawing/2014/main" id="{25FFCF9E-B77D-4002-8CAE-8C36C256A152}"/>
              </a:ext>
            </a:extLst>
          </p:cNvPr>
          <p:cNvCxnSpPr>
            <a:cxnSpLocks/>
          </p:cNvCxnSpPr>
          <p:nvPr/>
        </p:nvCxnSpPr>
        <p:spPr>
          <a:xfrm>
            <a:off x="5681833" y="4114566"/>
            <a:ext cx="75357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nvGrpSpPr>
          <p:cNvPr id="56" name="组合 55"/>
          <p:cNvGrpSpPr/>
          <p:nvPr/>
        </p:nvGrpSpPr>
        <p:grpSpPr>
          <a:xfrm>
            <a:off x="8442742" y="3857172"/>
            <a:ext cx="893258" cy="1995173"/>
            <a:chOff x="7751008" y="2848950"/>
            <a:chExt cx="686467" cy="1533287"/>
          </a:xfrm>
        </p:grpSpPr>
        <p:sp>
          <p:nvSpPr>
            <p:cNvPr id="28" name="任意多边形 27"/>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9" name="任意多边形 28"/>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30" name="直接箭头连接符 29"/>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4" name="直接箭头连接符 53"/>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sp>
        <p:nvSpPr>
          <p:cNvPr id="45" name="矩形 44"/>
          <p:cNvSpPr/>
          <p:nvPr/>
        </p:nvSpPr>
        <p:spPr>
          <a:xfrm>
            <a:off x="3902062" y="4328383"/>
            <a:ext cx="1176840" cy="338553"/>
          </a:xfrm>
          <a:prstGeom prst="rect">
            <a:avLst/>
          </a:prstGeom>
        </p:spPr>
        <p:txBody>
          <a:bodyPr wrap="square">
            <a:noAutofit/>
          </a:bodyPr>
          <a:lstStyle/>
          <a:p>
            <a:pPr algn="ctr" fontAlgn="ctr"/>
            <a:r>
              <a:rPr lang="ru-RU" sz="1400" b="1" dirty="0">
                <a:latin typeface="Arial" panose="020B0604020202020204" pitchFamily="34" charset="0"/>
                <a:ea typeface="方正兰亭黑简体" panose="02000000000000000000" pitchFamily="2" charset="-122"/>
                <a:sym typeface="Huawei Sans" panose="020C0503030203020204" pitchFamily="34" charset="0"/>
              </a:rPr>
              <a:t>Корневой </a:t>
            </a:r>
          </a:p>
          <a:p>
            <a:pPr algn="ctr" fontAlgn="ctr"/>
            <a:r>
              <a:rPr lang="ru-RU" sz="1400" b="1" dirty="0">
                <a:latin typeface="Arial" panose="020B0604020202020204" pitchFamily="34" charset="0"/>
                <a:ea typeface="方正兰亭黑简体" panose="02000000000000000000" pitchFamily="2" charset="-122"/>
                <a:sym typeface="Huawei Sans" panose="020C0503030203020204" pitchFamily="34" charset="0"/>
              </a:rPr>
              <a:t>мост</a:t>
            </a:r>
          </a:p>
          <a:p>
            <a:pPr algn="ctr" fontAlgn="ctr"/>
            <a:r>
              <a:rPr lang="ru-RU" sz="1400" b="1" dirty="0">
                <a:latin typeface="Arial" panose="020B0604020202020204" pitchFamily="34" charset="0"/>
                <a:ea typeface="方正兰亭黑简体" panose="02000000000000000000" pitchFamily="2" charset="-122"/>
                <a:sym typeface="Huawei Sans" panose="020C0503030203020204" pitchFamily="34" charset="0"/>
              </a:rPr>
              <a:t>STP</a:t>
            </a:r>
          </a:p>
        </p:txBody>
      </p:sp>
    </p:spTree>
    <p:extLst>
      <p:ext uri="{BB962C8B-B14F-4D97-AF65-F5344CB8AC3E}">
        <p14:creationId xmlns:p14="http://schemas.microsoft.com/office/powerpoint/2010/main" val="29745734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416397"/>
            <a:ext cx="9831600" cy="640800"/>
          </a:xfrm>
        </p:spPr>
        <p:txBody>
          <a:bodyPr/>
          <a:lstStyle/>
          <a:p>
            <a:r>
              <a:rPr lang="ru-RU" dirty="0"/>
              <a:t>Eth-Trunk</a:t>
            </a:r>
          </a:p>
        </p:txBody>
      </p:sp>
      <p:sp>
        <p:nvSpPr>
          <p:cNvPr id="25" name="文本占位符 112"/>
          <p:cNvSpPr>
            <a:spLocks noGrp="1"/>
          </p:cNvSpPr>
          <p:nvPr>
            <p:ph type="body" sz="quarter" idx="10"/>
          </p:nvPr>
        </p:nvSpPr>
        <p:spPr>
          <a:xfrm>
            <a:off x="315689" y="1242453"/>
            <a:ext cx="11306175" cy="4680000"/>
          </a:xfrm>
        </p:spPr>
        <p:txBody>
          <a:bodyPr/>
          <a:lstStyle/>
          <a:p>
            <a:r>
              <a:rPr lang="ru-RU" sz="2000" dirty="0"/>
              <a:t>Агрегирование каналов Ethernet (также Eth-Trunk) </a:t>
            </a:r>
            <a:r>
              <a:rPr lang="ru-RU" sz="2000" dirty="0" smtClean="0"/>
              <a:t>объединяет </a:t>
            </a:r>
            <a:r>
              <a:rPr lang="ru-RU" sz="2000" dirty="0"/>
              <a:t>несколько физических каналов в логический канал, чтобы увеличить полосу пропускания каналов без необходимости обновления аппаратного обеспечения.</a:t>
            </a:r>
          </a:p>
        </p:txBody>
      </p:sp>
      <p:sp>
        <p:nvSpPr>
          <p:cNvPr id="154" name="圆角矩形 153"/>
          <p:cNvSpPr/>
          <p:nvPr/>
        </p:nvSpPr>
        <p:spPr>
          <a:xfrm>
            <a:off x="3881786" y="3669521"/>
            <a:ext cx="1078124" cy="1888598"/>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6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55" name="圆角矩形 154"/>
          <p:cNvSpPr/>
          <p:nvPr/>
        </p:nvSpPr>
        <p:spPr>
          <a:xfrm>
            <a:off x="7374950" y="3669521"/>
            <a:ext cx="1078124" cy="1888598"/>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6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a:xfrm>
            <a:off x="4050745" y="3718868"/>
            <a:ext cx="792148" cy="338554"/>
          </a:xfrm>
          <a:prstGeom prst="rect">
            <a:avLst/>
          </a:prstGeom>
        </p:spPr>
        <p:txBody>
          <a:bodyPr wrap="square">
            <a:noAutofit/>
          </a:bodyPr>
          <a:lstStyle/>
          <a:p>
            <a:pPr algn="ctr" fontAlgn="ctr"/>
            <a:r>
              <a:rPr lang="ru-RU" sz="1600"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157" name="矩形 156"/>
          <p:cNvSpPr/>
          <p:nvPr/>
        </p:nvSpPr>
        <p:spPr>
          <a:xfrm>
            <a:off x="7517939" y="3718868"/>
            <a:ext cx="792148" cy="338554"/>
          </a:xfrm>
          <a:prstGeom prst="rect">
            <a:avLst/>
          </a:prstGeom>
        </p:spPr>
        <p:txBody>
          <a:bodyPr wrap="square">
            <a:noAutofit/>
          </a:bodyPr>
          <a:lstStyle/>
          <a:p>
            <a:pPr algn="ctr" fontAlgn="ctr"/>
            <a:r>
              <a:rPr lang="ru-RU" sz="1600" b="1" dirty="0">
                <a:latin typeface="Arial" panose="020B0604020202020204" pitchFamily="34" charset="0"/>
                <a:ea typeface="方正兰亭黑简体" panose="02000000000000000000" pitchFamily="2" charset="-122"/>
                <a:sym typeface="Huawei Sans" panose="020C0503030203020204" pitchFamily="34" charset="0"/>
              </a:rPr>
              <a:t>SW2</a:t>
            </a:r>
          </a:p>
        </p:txBody>
      </p:sp>
      <p:grpSp>
        <p:nvGrpSpPr>
          <p:cNvPr id="12" name="组合 11"/>
          <p:cNvGrpSpPr/>
          <p:nvPr/>
        </p:nvGrpSpPr>
        <p:grpSpPr>
          <a:xfrm>
            <a:off x="5227343" y="3909012"/>
            <a:ext cx="1780031" cy="1267685"/>
            <a:chOff x="6632552" y="2127803"/>
            <a:chExt cx="2078272" cy="1061607"/>
          </a:xfrm>
          <a:solidFill>
            <a:srgbClr val="F4FBFE"/>
          </a:solidFill>
        </p:grpSpPr>
        <p:sp>
          <p:nvSpPr>
            <p:cNvPr id="182" name="任意多边形: 形状 67">
              <a:extLst>
                <a:ext uri="{FF2B5EF4-FFF2-40B4-BE49-F238E27FC236}">
                  <a16:creationId xmlns="" xmlns:a16="http://schemas.microsoft.com/office/drawing/2014/main" id="{DDE7F5E3-EC99-4B98-9942-9CF564C3EC09}"/>
                </a:ext>
              </a:extLst>
            </p:cNvPr>
            <p:cNvSpPr/>
            <p:nvPr/>
          </p:nvSpPr>
          <p:spPr>
            <a:xfrm flipH="1">
              <a:off x="6632552" y="2127803"/>
              <a:ext cx="1978706" cy="1061607"/>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83" name="椭圆 182">
              <a:extLst>
                <a:ext uri="{FF2B5EF4-FFF2-40B4-BE49-F238E27FC236}">
                  <a16:creationId xmlns="" xmlns:a16="http://schemas.microsoft.com/office/drawing/2014/main" id="{7EEDE773-BD04-46B5-ACD7-D793E0BC1578}"/>
                </a:ext>
              </a:extLst>
            </p:cNvPr>
            <p:cNvSpPr/>
            <p:nvPr/>
          </p:nvSpPr>
          <p:spPr>
            <a:xfrm>
              <a:off x="8511691" y="2127803"/>
              <a:ext cx="199133" cy="1061607"/>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cxnSp>
        <p:nvCxnSpPr>
          <p:cNvPr id="171" name="直接箭头连接符 170">
            <a:extLst>
              <a:ext uri="{FF2B5EF4-FFF2-40B4-BE49-F238E27FC236}">
                <a16:creationId xmlns="" xmlns:a16="http://schemas.microsoft.com/office/drawing/2014/main" id="{25FFCF9E-B77D-4002-8CAE-8C36C256A152}"/>
              </a:ext>
            </a:extLst>
          </p:cNvPr>
          <p:cNvCxnSpPr>
            <a:cxnSpLocks/>
          </p:cNvCxnSpPr>
          <p:nvPr/>
        </p:nvCxnSpPr>
        <p:spPr>
          <a:xfrm>
            <a:off x="5779973" y="4612601"/>
            <a:ext cx="691538"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72" name="直接箭头连接符 171">
            <a:extLst>
              <a:ext uri="{FF2B5EF4-FFF2-40B4-BE49-F238E27FC236}">
                <a16:creationId xmlns="" xmlns:a16="http://schemas.microsoft.com/office/drawing/2014/main" id="{25FFCF9E-B77D-4002-8CAE-8C36C256A152}"/>
              </a:ext>
            </a:extLst>
          </p:cNvPr>
          <p:cNvCxnSpPr>
            <a:cxnSpLocks/>
          </p:cNvCxnSpPr>
          <p:nvPr/>
        </p:nvCxnSpPr>
        <p:spPr>
          <a:xfrm>
            <a:off x="5779973" y="4288853"/>
            <a:ext cx="691538"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73" name="直接箭头连接符 172">
            <a:extLst>
              <a:ext uri="{FF2B5EF4-FFF2-40B4-BE49-F238E27FC236}">
                <a16:creationId xmlns="" xmlns:a16="http://schemas.microsoft.com/office/drawing/2014/main" id="{25FFCF9E-B77D-4002-8CAE-8C36C256A152}"/>
              </a:ext>
            </a:extLst>
          </p:cNvPr>
          <p:cNvCxnSpPr>
            <a:cxnSpLocks/>
          </p:cNvCxnSpPr>
          <p:nvPr/>
        </p:nvCxnSpPr>
        <p:spPr>
          <a:xfrm>
            <a:off x="5779973" y="4936348"/>
            <a:ext cx="691538"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84" name="TextBox 120">
            <a:extLst>
              <a:ext uri="{FF2B5EF4-FFF2-40B4-BE49-F238E27FC236}">
                <a16:creationId xmlns="" xmlns:a16="http://schemas.microsoft.com/office/drawing/2014/main" id="{890033A1-CB2B-46C1-843C-A395BBB7F123}"/>
              </a:ext>
            </a:extLst>
          </p:cNvPr>
          <p:cNvSpPr txBox="1"/>
          <p:nvPr/>
        </p:nvSpPr>
        <p:spPr>
          <a:xfrm>
            <a:off x="5316189" y="5249620"/>
            <a:ext cx="1551528" cy="400110"/>
          </a:xfrm>
          <a:prstGeom prst="rect">
            <a:avLst/>
          </a:prstGeom>
          <a:noFill/>
        </p:spPr>
        <p:txBody>
          <a:bodyPr wrap="square" rtlCol="0" anchor="ctr">
            <a:noAutofit/>
          </a:bodyPr>
          <a:lstStyle/>
          <a:p>
            <a:pPr algn="ctr" fontAlgn="ctr"/>
            <a:r>
              <a:rPr lang="ru-RU" sz="2000" b="1" dirty="0">
                <a:latin typeface="Arial" panose="020B0604020202020204" pitchFamily="34" charset="0"/>
                <a:ea typeface="方正兰亭黑简体" panose="02000000000000000000" pitchFamily="2" charset="-122"/>
                <a:sym typeface="Huawei Sans" panose="020C0503030203020204" pitchFamily="34" charset="0"/>
              </a:rPr>
              <a:t>Eth-Trunk</a:t>
            </a:r>
          </a:p>
        </p:txBody>
      </p:sp>
      <p:grpSp>
        <p:nvGrpSpPr>
          <p:cNvPr id="72" name="组合 71"/>
          <p:cNvGrpSpPr/>
          <p:nvPr/>
        </p:nvGrpSpPr>
        <p:grpSpPr>
          <a:xfrm>
            <a:off x="2856000" y="3669520"/>
            <a:ext cx="853049" cy="2012760"/>
            <a:chOff x="3457608" y="2904334"/>
            <a:chExt cx="714375" cy="1685560"/>
          </a:xfrm>
        </p:grpSpPr>
        <p:sp>
          <p:nvSpPr>
            <p:cNvPr id="74" name="任意多边形 73"/>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5" name="任意多边形 74"/>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76" name="直接箭头连接符 75"/>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7" name="直接箭头连接符 76"/>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grpSp>
        <p:nvGrpSpPr>
          <p:cNvPr id="78" name="组合 77"/>
          <p:cNvGrpSpPr/>
          <p:nvPr/>
        </p:nvGrpSpPr>
        <p:grpSpPr>
          <a:xfrm>
            <a:off x="8516277" y="3760438"/>
            <a:ext cx="819723" cy="1830927"/>
            <a:chOff x="7751008" y="2848950"/>
            <a:chExt cx="686467" cy="1533287"/>
          </a:xfrm>
        </p:grpSpPr>
        <p:sp>
          <p:nvSpPr>
            <p:cNvPr id="80" name="任意多边形 79"/>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83" name="直接箭头连接符 82"/>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4" name="直接箭头连接符 83"/>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sp>
        <p:nvSpPr>
          <p:cNvPr id="162" name="椭圆 161">
            <a:extLst>
              <a:ext uri="{FF2B5EF4-FFF2-40B4-BE49-F238E27FC236}">
                <a16:creationId xmlns="" xmlns:a16="http://schemas.microsoft.com/office/drawing/2014/main" id="{7DBB15C3-7119-4BF5-AC36-6F6AFF9EB213}"/>
              </a:ext>
            </a:extLst>
          </p:cNvPr>
          <p:cNvSpPr/>
          <p:nvPr/>
        </p:nvSpPr>
        <p:spPr>
          <a:xfrm>
            <a:off x="4807638" y="3909011"/>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165" name="椭圆 164">
            <a:extLst>
              <a:ext uri="{FF2B5EF4-FFF2-40B4-BE49-F238E27FC236}">
                <a16:creationId xmlns="" xmlns:a16="http://schemas.microsoft.com/office/drawing/2014/main" id="{7DBB15C3-7119-4BF5-AC36-6F6AFF9EB213}"/>
              </a:ext>
            </a:extLst>
          </p:cNvPr>
          <p:cNvSpPr/>
          <p:nvPr/>
        </p:nvSpPr>
        <p:spPr>
          <a:xfrm>
            <a:off x="7279925" y="3909011"/>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cxnSp>
        <p:nvCxnSpPr>
          <p:cNvPr id="85" name="直接连接符 84"/>
          <p:cNvCxnSpPr>
            <a:stCxn id="165" idx="2"/>
            <a:endCxn id="162" idx="6"/>
          </p:cNvCxnSpPr>
          <p:nvPr/>
        </p:nvCxnSpPr>
        <p:spPr bwMode="auto">
          <a:xfrm flipH="1">
            <a:off x="5065569" y="4037976"/>
            <a:ext cx="2214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8" name="椭圆 87">
            <a:extLst>
              <a:ext uri="{FF2B5EF4-FFF2-40B4-BE49-F238E27FC236}">
                <a16:creationId xmlns="" xmlns:a16="http://schemas.microsoft.com/office/drawing/2014/main" id="{7DBB15C3-7119-4BF5-AC36-6F6AFF9EB213}"/>
              </a:ext>
            </a:extLst>
          </p:cNvPr>
          <p:cNvSpPr/>
          <p:nvPr/>
        </p:nvSpPr>
        <p:spPr>
          <a:xfrm>
            <a:off x="4807638" y="4269183"/>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92" name="椭圆 91">
            <a:extLst>
              <a:ext uri="{FF2B5EF4-FFF2-40B4-BE49-F238E27FC236}">
                <a16:creationId xmlns="" xmlns:a16="http://schemas.microsoft.com/office/drawing/2014/main" id="{7DBB15C3-7119-4BF5-AC36-6F6AFF9EB213}"/>
              </a:ext>
            </a:extLst>
          </p:cNvPr>
          <p:cNvSpPr/>
          <p:nvPr/>
        </p:nvSpPr>
        <p:spPr>
          <a:xfrm>
            <a:off x="7279925" y="4269183"/>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cxnSp>
        <p:nvCxnSpPr>
          <p:cNvPr id="93" name="直接连接符 92"/>
          <p:cNvCxnSpPr>
            <a:stCxn id="92" idx="2"/>
            <a:endCxn id="88" idx="6"/>
          </p:cNvCxnSpPr>
          <p:nvPr/>
        </p:nvCxnSpPr>
        <p:spPr bwMode="auto">
          <a:xfrm flipH="1">
            <a:off x="5065569" y="4398148"/>
            <a:ext cx="2214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5" name="椭圆 94">
            <a:extLst>
              <a:ext uri="{FF2B5EF4-FFF2-40B4-BE49-F238E27FC236}">
                <a16:creationId xmlns="" xmlns:a16="http://schemas.microsoft.com/office/drawing/2014/main" id="{7DBB15C3-7119-4BF5-AC36-6F6AFF9EB213}"/>
              </a:ext>
            </a:extLst>
          </p:cNvPr>
          <p:cNvSpPr/>
          <p:nvPr/>
        </p:nvSpPr>
        <p:spPr>
          <a:xfrm>
            <a:off x="4807638" y="4629355"/>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96" name="椭圆 95">
            <a:extLst>
              <a:ext uri="{FF2B5EF4-FFF2-40B4-BE49-F238E27FC236}">
                <a16:creationId xmlns="" xmlns:a16="http://schemas.microsoft.com/office/drawing/2014/main" id="{7DBB15C3-7119-4BF5-AC36-6F6AFF9EB213}"/>
              </a:ext>
            </a:extLst>
          </p:cNvPr>
          <p:cNvSpPr/>
          <p:nvPr/>
        </p:nvSpPr>
        <p:spPr>
          <a:xfrm>
            <a:off x="7279925" y="4629355"/>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cxnSp>
        <p:nvCxnSpPr>
          <p:cNvPr id="97" name="直接连接符 96"/>
          <p:cNvCxnSpPr>
            <a:stCxn id="96" idx="2"/>
            <a:endCxn id="95" idx="6"/>
          </p:cNvCxnSpPr>
          <p:nvPr/>
        </p:nvCxnSpPr>
        <p:spPr bwMode="auto">
          <a:xfrm flipH="1">
            <a:off x="5065569" y="4758321"/>
            <a:ext cx="2214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1" name="椭圆 110">
            <a:extLst>
              <a:ext uri="{FF2B5EF4-FFF2-40B4-BE49-F238E27FC236}">
                <a16:creationId xmlns="" xmlns:a16="http://schemas.microsoft.com/office/drawing/2014/main" id="{7DBB15C3-7119-4BF5-AC36-6F6AFF9EB213}"/>
              </a:ext>
            </a:extLst>
          </p:cNvPr>
          <p:cNvSpPr/>
          <p:nvPr/>
        </p:nvSpPr>
        <p:spPr>
          <a:xfrm>
            <a:off x="4807638" y="4989529"/>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112" name="椭圆 111">
            <a:extLst>
              <a:ext uri="{FF2B5EF4-FFF2-40B4-BE49-F238E27FC236}">
                <a16:creationId xmlns="" xmlns:a16="http://schemas.microsoft.com/office/drawing/2014/main" id="{7DBB15C3-7119-4BF5-AC36-6F6AFF9EB213}"/>
              </a:ext>
            </a:extLst>
          </p:cNvPr>
          <p:cNvSpPr/>
          <p:nvPr/>
        </p:nvSpPr>
        <p:spPr>
          <a:xfrm>
            <a:off x="7279925" y="4989529"/>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cxnSp>
        <p:nvCxnSpPr>
          <p:cNvPr id="113" name="直接连接符 112"/>
          <p:cNvCxnSpPr>
            <a:stCxn id="112" idx="2"/>
            <a:endCxn id="111" idx="6"/>
          </p:cNvCxnSpPr>
          <p:nvPr/>
        </p:nvCxnSpPr>
        <p:spPr bwMode="auto">
          <a:xfrm flipH="1">
            <a:off x="5065569" y="5118494"/>
            <a:ext cx="2214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4" name="直接箭头连接符 113">
            <a:extLst>
              <a:ext uri="{FF2B5EF4-FFF2-40B4-BE49-F238E27FC236}">
                <a16:creationId xmlns="" xmlns:a16="http://schemas.microsoft.com/office/drawing/2014/main" id="{25FFCF9E-B77D-4002-8CAE-8C36C256A152}"/>
              </a:ext>
            </a:extLst>
          </p:cNvPr>
          <p:cNvCxnSpPr>
            <a:cxnSpLocks/>
          </p:cNvCxnSpPr>
          <p:nvPr/>
        </p:nvCxnSpPr>
        <p:spPr>
          <a:xfrm>
            <a:off x="5779973" y="3965105"/>
            <a:ext cx="691538"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43" name="椭圆 42">
            <a:extLst>
              <a:ext uri="{FF2B5EF4-FFF2-40B4-BE49-F238E27FC236}">
                <a16:creationId xmlns="" xmlns:a16="http://schemas.microsoft.com/office/drawing/2014/main" id="{7DBB15C3-7119-4BF5-AC36-6F6AFF9EB213}"/>
              </a:ext>
            </a:extLst>
          </p:cNvPr>
          <p:cNvSpPr/>
          <p:nvPr/>
        </p:nvSpPr>
        <p:spPr>
          <a:xfrm>
            <a:off x="2912419" y="2605864"/>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44" name="TextBox 120">
            <a:extLst>
              <a:ext uri="{FF2B5EF4-FFF2-40B4-BE49-F238E27FC236}">
                <a16:creationId xmlns="" xmlns:a16="http://schemas.microsoft.com/office/drawing/2014/main" id="{80742BB8-DAF7-4E24-BB0B-9F7C1C0F7EBA}"/>
              </a:ext>
            </a:extLst>
          </p:cNvPr>
          <p:cNvSpPr txBox="1"/>
          <p:nvPr/>
        </p:nvSpPr>
        <p:spPr>
          <a:xfrm>
            <a:off x="3272363" y="2571407"/>
            <a:ext cx="3887561" cy="584775"/>
          </a:xfrm>
          <a:prstGeom prst="rect">
            <a:avLst/>
          </a:prstGeom>
          <a:noFill/>
        </p:spPr>
        <p:txBody>
          <a:bodyPr wrap="square" rtlCol="0">
            <a:noAutofit/>
          </a:bodyPr>
          <a:lstStyle/>
          <a:p>
            <a:pPr fontAlgn="ctr"/>
            <a:r>
              <a:rPr lang="ru-RU" sz="1600" dirty="0">
                <a:latin typeface="Arial" panose="020B0604020202020204" pitchFamily="34" charset="0"/>
                <a:ea typeface="方正兰亭黑简体" panose="02000000000000000000" pitchFamily="2" charset="-122"/>
                <a:sym typeface="Huawei Sans" panose="020C0503030203020204" pitchFamily="34" charset="0"/>
              </a:rPr>
              <a:t>Интерфейс пересылки трафика</a:t>
            </a:r>
          </a:p>
        </p:txBody>
      </p:sp>
    </p:spTree>
    <p:extLst>
      <p:ext uri="{BB962C8B-B14F-4D97-AF65-F5344CB8AC3E}">
        <p14:creationId xmlns:p14="http://schemas.microsoft.com/office/powerpoint/2010/main" val="18414325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Основные понятия Eth-Trunk</a:t>
            </a:r>
          </a:p>
        </p:txBody>
      </p:sp>
      <p:sp>
        <p:nvSpPr>
          <p:cNvPr id="68" name="文本占位符 3"/>
          <p:cNvSpPr txBox="1">
            <a:spLocks/>
          </p:cNvSpPr>
          <p:nvPr/>
        </p:nvSpPr>
        <p:spPr bwMode="auto">
          <a:xfrm>
            <a:off x="5738834" y="1537161"/>
            <a:ext cx="6030456" cy="4716989"/>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gn="l">
              <a:lnSpc>
                <a:spcPct val="100000"/>
              </a:lnSpc>
              <a:buClrTx/>
              <a:buSzPct val="100000"/>
              <a:buFont typeface="Arial" panose="020B0604020202020204" pitchFamily="34" charset="0"/>
              <a:buChar char="•"/>
            </a:pPr>
            <a:r>
              <a:rPr lang="ru-RU" sz="12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Группа агрегирования каналов (LAG) — это логический канал, образованный путем объединения нескольких каналов. Каждая группа LAG имеет один логический интерфейс, известный как интерфейс LAG или интерфейс Eth-Trunk.</a:t>
            </a:r>
          </a:p>
          <a:p>
            <a:pPr algn="l">
              <a:lnSpc>
                <a:spcPct val="100000"/>
              </a:lnSpc>
              <a:buClrTx/>
              <a:buSzPct val="100000"/>
              <a:buFont typeface="Arial" panose="020B0604020202020204" pitchFamily="34" charset="0"/>
              <a:buChar char="•"/>
            </a:pPr>
            <a:r>
              <a:rPr lang="ru-RU" sz="1200" dirty="0">
                <a:latin typeface="Arial" panose="020B0604020202020204" pitchFamily="34" charset="0"/>
                <a:ea typeface="方正兰亭黑简体" panose="02000000000000000000" pitchFamily="2" charset="-122"/>
                <a:sym typeface="Huawei Sans" panose="020C0503030203020204" pitchFamily="34" charset="0"/>
              </a:rPr>
              <a:t>Интерфейс-участник и канал-участник: Физические интерфейсы, составляющие интерфейс Eth-Trunk, называются интерфейсами-участниками, а канал, соответствующий интерфейсу-участнику, называется канал-участник.</a:t>
            </a:r>
          </a:p>
          <a:p>
            <a:pPr algn="l">
              <a:lnSpc>
                <a:spcPct val="100000"/>
              </a:lnSpc>
              <a:buClrTx/>
              <a:buSzPct val="100000"/>
              <a:buFont typeface="Arial" panose="020B0604020202020204" pitchFamily="34" charset="0"/>
              <a:buChar char="•"/>
            </a:pPr>
            <a:r>
              <a:rPr lang="ru-RU" sz="12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Активный интерфейс и активный канал: Активный интерфейс также называется выбранным интерфейсом и является интерфейсом-участником, который участвует в пересылке данных. Канал, соответствующий активному интерфейсу, называется активным каналом.</a:t>
            </a:r>
          </a:p>
          <a:p>
            <a:pPr algn="l">
              <a:lnSpc>
                <a:spcPct val="100000"/>
              </a:lnSpc>
              <a:buClrTx/>
              <a:buSzPct val="100000"/>
              <a:buFont typeface="Arial" panose="020B0604020202020204" pitchFamily="34" charset="0"/>
              <a:buChar char="•"/>
            </a:pPr>
            <a:r>
              <a:rPr lang="ru-RU" sz="12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Неактивный интерфейс и неактивный канал: Неактивный интерфейс также называется невыбранным интерфейсом и является интерфейсом-участником, который не участвует в пересылке данных. Канал, соответствующий неактивному интерфейсу, называется неактивным каналом.</a:t>
            </a:r>
          </a:p>
          <a:p>
            <a:pPr algn="l">
              <a:lnSpc>
                <a:spcPct val="100000"/>
              </a:lnSpc>
              <a:buClrTx/>
              <a:buSzPct val="100000"/>
              <a:buFont typeface="Arial" panose="020B0604020202020204" pitchFamily="34" charset="0"/>
              <a:buChar char="•"/>
            </a:pPr>
            <a:r>
              <a:rPr lang="ru-RU" sz="1200" dirty="0">
                <a:latin typeface="Arial" panose="020B0604020202020204" pitchFamily="34" charset="0"/>
                <a:ea typeface="方正兰亭黑简体" panose="02000000000000000000" pitchFamily="2" charset="-122"/>
                <a:sym typeface="Huawei Sans" panose="020C0503030203020204" pitchFamily="34" charset="0"/>
              </a:rPr>
              <a:t>Режим агрегирования каналов: В зависимости от того, включен или нет протокол управления агрегированием каналов (LACP), агрегирование каналов можно разделить на ручной режим и режим LACP.</a:t>
            </a:r>
          </a:p>
          <a:p>
            <a:pPr algn="l">
              <a:lnSpc>
                <a:spcPct val="100000"/>
              </a:lnSpc>
              <a:buClrTx/>
              <a:buSzPct val="100000"/>
              <a:buFont typeface="Arial" panose="020B0604020202020204" pitchFamily="34" charset="0"/>
              <a:buChar char="•"/>
            </a:pPr>
            <a:r>
              <a:rPr lang="ru-RU" sz="1200" dirty="0">
                <a:latin typeface="Arial" panose="020B0604020202020204" pitchFamily="34" charset="0"/>
                <a:ea typeface="方正兰亭黑简体" panose="02000000000000000000" pitchFamily="2" charset="-122"/>
                <a:sym typeface="Huawei Sans" panose="020C0503030203020204" pitchFamily="34" charset="0"/>
              </a:rPr>
              <a:t>Другие понятия: верхний и нижний пороги количества активных интерфейсов.</a:t>
            </a:r>
          </a:p>
        </p:txBody>
      </p:sp>
      <p:sp>
        <p:nvSpPr>
          <p:cNvPr id="66" name="矩形 65"/>
          <p:cNvSpPr/>
          <p:nvPr/>
        </p:nvSpPr>
        <p:spPr bwMode="auto">
          <a:xfrm>
            <a:off x="826170" y="5458300"/>
            <a:ext cx="4669954"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67" name="矩形 66"/>
          <p:cNvSpPr/>
          <p:nvPr/>
        </p:nvSpPr>
        <p:spPr bwMode="auto">
          <a:xfrm>
            <a:off x="826172" y="5781494"/>
            <a:ext cx="2656278"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Неактивный интерфейс</a:t>
            </a:r>
          </a:p>
        </p:txBody>
      </p:sp>
      <p:sp>
        <p:nvSpPr>
          <p:cNvPr id="29" name="圆角矩形 28"/>
          <p:cNvSpPr/>
          <p:nvPr/>
        </p:nvSpPr>
        <p:spPr>
          <a:xfrm>
            <a:off x="1594178" y="1694627"/>
            <a:ext cx="3104018" cy="86969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31" name="TextBox 77"/>
          <p:cNvSpPr txBox="1"/>
          <p:nvPr/>
        </p:nvSpPr>
        <p:spPr bwMode="auto">
          <a:xfrm>
            <a:off x="1205857" y="2245908"/>
            <a:ext cx="1390745"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399"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SW1</a:t>
            </a:r>
          </a:p>
        </p:txBody>
      </p:sp>
      <p:sp>
        <p:nvSpPr>
          <p:cNvPr id="34" name="圆角矩形 33"/>
          <p:cNvSpPr/>
          <p:nvPr/>
        </p:nvSpPr>
        <p:spPr bwMode="auto">
          <a:xfrm>
            <a:off x="2254412" y="2070903"/>
            <a:ext cx="2056875" cy="484013"/>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94" name="矩形: 圆角 26">
            <a:extLst>
              <a:ext uri="{FF2B5EF4-FFF2-40B4-BE49-F238E27FC236}">
                <a16:creationId xmlns="" xmlns:a16="http://schemas.microsoft.com/office/drawing/2014/main" id="{CDFFDDAC-2C24-493B-9451-7DBEF959DDAD}"/>
              </a:ext>
            </a:extLst>
          </p:cNvPr>
          <p:cNvSpPr/>
          <p:nvPr/>
        </p:nvSpPr>
        <p:spPr>
          <a:xfrm>
            <a:off x="2525296" y="2451847"/>
            <a:ext cx="1241778" cy="257686"/>
          </a:xfrm>
          <a:prstGeom prst="roundRect">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35" name="TextBox 77"/>
          <p:cNvSpPr txBox="1"/>
          <p:nvPr/>
        </p:nvSpPr>
        <p:spPr bwMode="auto">
          <a:xfrm>
            <a:off x="2154311" y="2078177"/>
            <a:ext cx="2239950"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sp>
        <p:nvSpPr>
          <p:cNvPr id="52" name="圆角矩形 51"/>
          <p:cNvSpPr/>
          <p:nvPr/>
        </p:nvSpPr>
        <p:spPr>
          <a:xfrm>
            <a:off x="1594177" y="4506766"/>
            <a:ext cx="3104018" cy="86969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auto">
          <a:xfrm>
            <a:off x="2254412" y="4496659"/>
            <a:ext cx="1946652" cy="484013"/>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96" name="矩形: 圆角 26">
            <a:extLst>
              <a:ext uri="{FF2B5EF4-FFF2-40B4-BE49-F238E27FC236}">
                <a16:creationId xmlns="" xmlns:a16="http://schemas.microsoft.com/office/drawing/2014/main" id="{CDFFDDAC-2C24-493B-9451-7DBEF959DDAD}"/>
              </a:ext>
            </a:extLst>
          </p:cNvPr>
          <p:cNvSpPr/>
          <p:nvPr/>
        </p:nvSpPr>
        <p:spPr>
          <a:xfrm>
            <a:off x="2525296" y="4322084"/>
            <a:ext cx="1241778" cy="257686"/>
          </a:xfrm>
          <a:prstGeom prst="roundRect">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4" name="TextBox 77"/>
          <p:cNvSpPr txBox="1"/>
          <p:nvPr/>
        </p:nvSpPr>
        <p:spPr bwMode="auto">
          <a:xfrm>
            <a:off x="2138307" y="4646235"/>
            <a:ext cx="2196272"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cxnSp>
        <p:nvCxnSpPr>
          <p:cNvPr id="61" name="直接连接符 60"/>
          <p:cNvCxnSpPr>
            <a:stCxn id="86" idx="0"/>
            <a:endCxn id="72" idx="4"/>
          </p:cNvCxnSpPr>
          <p:nvPr/>
        </p:nvCxnSpPr>
        <p:spPr bwMode="auto">
          <a:xfrm flipV="1">
            <a:off x="2695257" y="2698751"/>
            <a:ext cx="0" cy="16540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2" name="直接连接符 61"/>
          <p:cNvCxnSpPr>
            <a:stCxn id="89" idx="0"/>
            <a:endCxn id="80" idx="4"/>
          </p:cNvCxnSpPr>
          <p:nvPr/>
        </p:nvCxnSpPr>
        <p:spPr bwMode="auto">
          <a:xfrm flipV="1">
            <a:off x="3587269" y="2698751"/>
            <a:ext cx="0" cy="16540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4" name="直接连接符 63"/>
          <p:cNvCxnSpPr>
            <a:stCxn id="87" idx="0"/>
            <a:endCxn id="73" idx="4"/>
          </p:cNvCxnSpPr>
          <p:nvPr/>
        </p:nvCxnSpPr>
        <p:spPr bwMode="auto">
          <a:xfrm flipV="1">
            <a:off x="3289931" y="2698751"/>
            <a:ext cx="0" cy="16540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9" name="椭圆 68">
            <a:extLst>
              <a:ext uri="{FF2B5EF4-FFF2-40B4-BE49-F238E27FC236}">
                <a16:creationId xmlns="" xmlns:a16="http://schemas.microsoft.com/office/drawing/2014/main" id="{7DBB15C3-7119-4BF5-AC36-6F6AFF9EB213}"/>
              </a:ext>
            </a:extLst>
          </p:cNvPr>
          <p:cNvSpPr/>
          <p:nvPr/>
        </p:nvSpPr>
        <p:spPr>
          <a:xfrm>
            <a:off x="611423" y="550145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71" name="椭圆 70">
            <a:extLst>
              <a:ext uri="{FF2B5EF4-FFF2-40B4-BE49-F238E27FC236}">
                <a16:creationId xmlns="" xmlns:a16="http://schemas.microsoft.com/office/drawing/2014/main" id="{E3AA826D-E4AC-459E-9C44-0CE0D8799DF1}"/>
              </a:ext>
            </a:extLst>
          </p:cNvPr>
          <p:cNvSpPr/>
          <p:nvPr/>
        </p:nvSpPr>
        <p:spPr>
          <a:xfrm>
            <a:off x="611423" y="5811730"/>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U</a:t>
            </a:r>
          </a:p>
        </p:txBody>
      </p:sp>
      <p:sp>
        <p:nvSpPr>
          <p:cNvPr id="72" name="椭圆 71">
            <a:extLst>
              <a:ext uri="{FF2B5EF4-FFF2-40B4-BE49-F238E27FC236}">
                <a16:creationId xmlns="" xmlns:a16="http://schemas.microsoft.com/office/drawing/2014/main" id="{7DBB15C3-7119-4BF5-AC36-6F6AFF9EB213}"/>
              </a:ext>
            </a:extLst>
          </p:cNvPr>
          <p:cNvSpPr/>
          <p:nvPr/>
        </p:nvSpPr>
        <p:spPr>
          <a:xfrm>
            <a:off x="2587299" y="248283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73" name="椭圆 72">
            <a:extLst>
              <a:ext uri="{FF2B5EF4-FFF2-40B4-BE49-F238E27FC236}">
                <a16:creationId xmlns="" xmlns:a16="http://schemas.microsoft.com/office/drawing/2014/main" id="{E3AA826D-E4AC-459E-9C44-0CE0D8799DF1}"/>
              </a:ext>
            </a:extLst>
          </p:cNvPr>
          <p:cNvSpPr/>
          <p:nvPr/>
        </p:nvSpPr>
        <p:spPr>
          <a:xfrm>
            <a:off x="3181973" y="2482835"/>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U</a:t>
            </a:r>
          </a:p>
        </p:txBody>
      </p:sp>
      <p:sp>
        <p:nvSpPr>
          <p:cNvPr id="78" name="椭圆 77">
            <a:extLst>
              <a:ext uri="{FF2B5EF4-FFF2-40B4-BE49-F238E27FC236}">
                <a16:creationId xmlns="" xmlns:a16="http://schemas.microsoft.com/office/drawing/2014/main" id="{7DBB15C3-7119-4BF5-AC36-6F6AFF9EB213}"/>
              </a:ext>
            </a:extLst>
          </p:cNvPr>
          <p:cNvSpPr/>
          <p:nvPr/>
        </p:nvSpPr>
        <p:spPr>
          <a:xfrm>
            <a:off x="2884636" y="248283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80" name="椭圆 79">
            <a:extLst>
              <a:ext uri="{FF2B5EF4-FFF2-40B4-BE49-F238E27FC236}">
                <a16:creationId xmlns="" xmlns:a16="http://schemas.microsoft.com/office/drawing/2014/main" id="{E3AA826D-E4AC-459E-9C44-0CE0D8799DF1}"/>
              </a:ext>
            </a:extLst>
          </p:cNvPr>
          <p:cNvSpPr/>
          <p:nvPr/>
        </p:nvSpPr>
        <p:spPr>
          <a:xfrm>
            <a:off x="3479311" y="2482835"/>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U</a:t>
            </a:r>
          </a:p>
        </p:txBody>
      </p:sp>
      <p:sp>
        <p:nvSpPr>
          <p:cNvPr id="85" name="TextBox 77"/>
          <p:cNvSpPr txBox="1"/>
          <p:nvPr/>
        </p:nvSpPr>
        <p:spPr bwMode="auto">
          <a:xfrm>
            <a:off x="1157453" y="4514026"/>
            <a:ext cx="1390745"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399"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SW2</a:t>
            </a:r>
          </a:p>
        </p:txBody>
      </p:sp>
      <p:sp>
        <p:nvSpPr>
          <p:cNvPr id="86" name="椭圆 85">
            <a:extLst>
              <a:ext uri="{FF2B5EF4-FFF2-40B4-BE49-F238E27FC236}">
                <a16:creationId xmlns="" xmlns:a16="http://schemas.microsoft.com/office/drawing/2014/main" id="{7DBB15C3-7119-4BF5-AC36-6F6AFF9EB213}"/>
              </a:ext>
            </a:extLst>
          </p:cNvPr>
          <p:cNvSpPr/>
          <p:nvPr/>
        </p:nvSpPr>
        <p:spPr>
          <a:xfrm>
            <a:off x="2587299" y="4352824"/>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87" name="椭圆 86">
            <a:extLst>
              <a:ext uri="{FF2B5EF4-FFF2-40B4-BE49-F238E27FC236}">
                <a16:creationId xmlns="" xmlns:a16="http://schemas.microsoft.com/office/drawing/2014/main" id="{E3AA826D-E4AC-459E-9C44-0CE0D8799DF1}"/>
              </a:ext>
            </a:extLst>
          </p:cNvPr>
          <p:cNvSpPr/>
          <p:nvPr/>
        </p:nvSpPr>
        <p:spPr>
          <a:xfrm>
            <a:off x="3181973" y="4352824"/>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U</a:t>
            </a:r>
          </a:p>
        </p:txBody>
      </p:sp>
      <p:sp>
        <p:nvSpPr>
          <p:cNvPr id="88" name="椭圆 87">
            <a:extLst>
              <a:ext uri="{FF2B5EF4-FFF2-40B4-BE49-F238E27FC236}">
                <a16:creationId xmlns="" xmlns:a16="http://schemas.microsoft.com/office/drawing/2014/main" id="{7DBB15C3-7119-4BF5-AC36-6F6AFF9EB213}"/>
              </a:ext>
            </a:extLst>
          </p:cNvPr>
          <p:cNvSpPr/>
          <p:nvPr/>
        </p:nvSpPr>
        <p:spPr>
          <a:xfrm>
            <a:off x="2884636" y="4352824"/>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89" name="椭圆 88">
            <a:extLst>
              <a:ext uri="{FF2B5EF4-FFF2-40B4-BE49-F238E27FC236}">
                <a16:creationId xmlns="" xmlns:a16="http://schemas.microsoft.com/office/drawing/2014/main" id="{E3AA826D-E4AC-459E-9C44-0CE0D8799DF1}"/>
              </a:ext>
            </a:extLst>
          </p:cNvPr>
          <p:cNvSpPr/>
          <p:nvPr/>
        </p:nvSpPr>
        <p:spPr>
          <a:xfrm>
            <a:off x="3479311" y="4352824"/>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U</a:t>
            </a:r>
          </a:p>
        </p:txBody>
      </p:sp>
      <p:sp>
        <p:nvSpPr>
          <p:cNvPr id="91" name="矩形: 圆角 90">
            <a:extLst>
              <a:ext uri="{FF2B5EF4-FFF2-40B4-BE49-F238E27FC236}">
                <a16:creationId xmlns="" xmlns:a16="http://schemas.microsoft.com/office/drawing/2014/main" id="{B453FC51-4FB9-4368-8B4C-3C2E2F8C106B}"/>
              </a:ext>
            </a:extLst>
          </p:cNvPr>
          <p:cNvSpPr/>
          <p:nvPr/>
        </p:nvSpPr>
        <p:spPr>
          <a:xfrm>
            <a:off x="282102" y="3238415"/>
            <a:ext cx="1386277" cy="517710"/>
          </a:xfrm>
          <a:prstGeom prst="roundRect">
            <a:avLst>
              <a:gd name="adj" fmla="val 16667"/>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dirty="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Интерфейс-участник</a:t>
            </a:r>
          </a:p>
        </p:txBody>
      </p:sp>
      <p:cxnSp>
        <p:nvCxnSpPr>
          <p:cNvPr id="92" name="直接连接符 91">
            <a:extLst>
              <a:ext uri="{FF2B5EF4-FFF2-40B4-BE49-F238E27FC236}">
                <a16:creationId xmlns="" xmlns:a16="http://schemas.microsoft.com/office/drawing/2014/main" id="{927AD331-23D3-4BE6-8DF7-31B7006A5D7F}"/>
              </a:ext>
            </a:extLst>
          </p:cNvPr>
          <p:cNvCxnSpPr>
            <a:cxnSpLocks/>
            <a:stCxn id="91" idx="3"/>
            <a:endCxn id="94" idx="1"/>
          </p:cNvCxnSpPr>
          <p:nvPr/>
        </p:nvCxnSpPr>
        <p:spPr>
          <a:xfrm flipV="1">
            <a:off x="1668379" y="2580690"/>
            <a:ext cx="856917" cy="916580"/>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7" name="直接连接符 96">
            <a:extLst>
              <a:ext uri="{FF2B5EF4-FFF2-40B4-BE49-F238E27FC236}">
                <a16:creationId xmlns="" xmlns:a16="http://schemas.microsoft.com/office/drawing/2014/main" id="{927AD331-23D3-4BE6-8DF7-31B7006A5D7F}"/>
              </a:ext>
            </a:extLst>
          </p:cNvPr>
          <p:cNvCxnSpPr>
            <a:cxnSpLocks/>
            <a:stCxn id="91" idx="3"/>
            <a:endCxn id="96" idx="1"/>
          </p:cNvCxnSpPr>
          <p:nvPr/>
        </p:nvCxnSpPr>
        <p:spPr>
          <a:xfrm>
            <a:off x="1668379" y="3497270"/>
            <a:ext cx="856917" cy="953657"/>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a:stCxn id="88" idx="0"/>
            <a:endCxn id="78" idx="4"/>
          </p:cNvCxnSpPr>
          <p:nvPr/>
        </p:nvCxnSpPr>
        <p:spPr bwMode="auto">
          <a:xfrm flipV="1">
            <a:off x="2992594" y="2698751"/>
            <a:ext cx="0" cy="16540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4" name="矩形: 圆角 90">
            <a:extLst>
              <a:ext uri="{FF2B5EF4-FFF2-40B4-BE49-F238E27FC236}">
                <a16:creationId xmlns="" xmlns:a16="http://schemas.microsoft.com/office/drawing/2014/main" id="{B453FC51-4FB9-4368-8B4C-3C2E2F8C106B}"/>
              </a:ext>
            </a:extLst>
          </p:cNvPr>
          <p:cNvSpPr/>
          <p:nvPr/>
        </p:nvSpPr>
        <p:spPr>
          <a:xfrm>
            <a:off x="4024149" y="2836730"/>
            <a:ext cx="1120010" cy="510598"/>
          </a:xfrm>
          <a:prstGeom prst="roundRect">
            <a:avLst>
              <a:gd name="adj" fmla="val 16667"/>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400" dirty="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Канал-участник</a:t>
            </a:r>
          </a:p>
        </p:txBody>
      </p:sp>
      <p:cxnSp>
        <p:nvCxnSpPr>
          <p:cNvPr id="105" name="直接连接符 104">
            <a:extLst>
              <a:ext uri="{FF2B5EF4-FFF2-40B4-BE49-F238E27FC236}">
                <a16:creationId xmlns="" xmlns:a16="http://schemas.microsoft.com/office/drawing/2014/main" id="{927AD331-23D3-4BE6-8DF7-31B7006A5D7F}"/>
              </a:ext>
            </a:extLst>
          </p:cNvPr>
          <p:cNvCxnSpPr>
            <a:cxnSpLocks/>
            <a:endCxn id="104" idx="1"/>
          </p:cNvCxnSpPr>
          <p:nvPr/>
        </p:nvCxnSpPr>
        <p:spPr>
          <a:xfrm>
            <a:off x="2695257" y="2767009"/>
            <a:ext cx="1328892" cy="325020"/>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8" name="直接连接符 107">
            <a:extLst>
              <a:ext uri="{FF2B5EF4-FFF2-40B4-BE49-F238E27FC236}">
                <a16:creationId xmlns="" xmlns:a16="http://schemas.microsoft.com/office/drawing/2014/main" id="{927AD331-23D3-4BE6-8DF7-31B7006A5D7F}"/>
              </a:ext>
            </a:extLst>
          </p:cNvPr>
          <p:cNvCxnSpPr>
            <a:cxnSpLocks/>
            <a:endCxn id="104" idx="1"/>
          </p:cNvCxnSpPr>
          <p:nvPr/>
        </p:nvCxnSpPr>
        <p:spPr>
          <a:xfrm>
            <a:off x="2992594" y="3054720"/>
            <a:ext cx="1031555" cy="37309"/>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0" name="直接连接符 109">
            <a:extLst>
              <a:ext uri="{FF2B5EF4-FFF2-40B4-BE49-F238E27FC236}">
                <a16:creationId xmlns="" xmlns:a16="http://schemas.microsoft.com/office/drawing/2014/main" id="{927AD331-23D3-4BE6-8DF7-31B7006A5D7F}"/>
              </a:ext>
            </a:extLst>
          </p:cNvPr>
          <p:cNvCxnSpPr>
            <a:cxnSpLocks/>
            <a:endCxn id="104" idx="1"/>
          </p:cNvCxnSpPr>
          <p:nvPr/>
        </p:nvCxnSpPr>
        <p:spPr>
          <a:xfrm flipV="1">
            <a:off x="3289931" y="3092029"/>
            <a:ext cx="734218" cy="210760"/>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2" name="直接连接符 111">
            <a:extLst>
              <a:ext uri="{FF2B5EF4-FFF2-40B4-BE49-F238E27FC236}">
                <a16:creationId xmlns="" xmlns:a16="http://schemas.microsoft.com/office/drawing/2014/main" id="{927AD331-23D3-4BE6-8DF7-31B7006A5D7F}"/>
              </a:ext>
            </a:extLst>
          </p:cNvPr>
          <p:cNvCxnSpPr>
            <a:cxnSpLocks/>
            <a:endCxn id="104" idx="1"/>
          </p:cNvCxnSpPr>
          <p:nvPr/>
        </p:nvCxnSpPr>
        <p:spPr>
          <a:xfrm flipV="1">
            <a:off x="3587269" y="3092029"/>
            <a:ext cx="436880" cy="324278"/>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16" name="椭圆 115">
            <a:extLst>
              <a:ext uri="{FF2B5EF4-FFF2-40B4-BE49-F238E27FC236}">
                <a16:creationId xmlns="" xmlns:a16="http://schemas.microsoft.com/office/drawing/2014/main" id="{D9E889E4-C59A-4180-A506-5973CC1E5CDE}"/>
              </a:ext>
            </a:extLst>
          </p:cNvPr>
          <p:cNvSpPr/>
          <p:nvPr/>
        </p:nvSpPr>
        <p:spPr>
          <a:xfrm>
            <a:off x="2525296" y="3743752"/>
            <a:ext cx="1207046" cy="16899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9" name="TextBox 120">
            <a:extLst>
              <a:ext uri="{FF2B5EF4-FFF2-40B4-BE49-F238E27FC236}">
                <a16:creationId xmlns="" xmlns:a16="http://schemas.microsoft.com/office/drawing/2014/main" id="{3866D53A-B507-4895-ADB2-5888A54FC8A2}"/>
              </a:ext>
            </a:extLst>
          </p:cNvPr>
          <p:cNvSpPr txBox="1"/>
          <p:nvPr/>
        </p:nvSpPr>
        <p:spPr>
          <a:xfrm>
            <a:off x="3504680" y="3678216"/>
            <a:ext cx="2151565" cy="307777"/>
          </a:xfrm>
          <a:prstGeom prst="rect">
            <a:avLst/>
          </a:prstGeom>
          <a:noFill/>
        </p:spPr>
        <p:txBody>
          <a:bodyPr wrap="square" rtlCol="0">
            <a:noAutofit/>
          </a:bodyPr>
          <a:lstStyle/>
          <a:p>
            <a:pPr algn="ctr" defTabSz="914034" fontAlgn="ctr">
              <a:defRPr/>
            </a:pP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LAG	</a:t>
            </a:r>
          </a:p>
        </p:txBody>
      </p:sp>
    </p:spTree>
    <p:extLst>
      <p:ext uri="{BB962C8B-B14F-4D97-AF65-F5344CB8AC3E}">
        <p14:creationId xmlns:p14="http://schemas.microsoft.com/office/powerpoint/2010/main" val="2893289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dirty="0">
                <a:solidFill>
                  <a:schemeClr val="bg1">
                    <a:lumMod val="50000"/>
                  </a:schemeClr>
                </a:solidFill>
                <a:sym typeface="Huawei Sans" panose="020C0503030203020204" pitchFamily="34" charset="0"/>
              </a:rPr>
              <a:t>Требования к надежности сети</a:t>
            </a:r>
          </a:p>
          <a:p>
            <a:r>
              <a:rPr lang="ru-RU" b="1" dirty="0" smtClean="0">
                <a:sym typeface="Huawei Sans" panose="020C0503030203020204" pitchFamily="34" charset="0"/>
              </a:rPr>
              <a:t>Принципы </a:t>
            </a:r>
            <a:r>
              <a:rPr lang="ru-RU" b="1" dirty="0">
                <a:sym typeface="Huawei Sans" panose="020C0503030203020204" pitchFamily="34" charset="0"/>
              </a:rPr>
              <a:t>и </a:t>
            </a:r>
            <a:r>
              <a:rPr lang="ru-RU" b="1" dirty="0" smtClean="0">
                <a:sym typeface="Huawei Sans" panose="020C0503030203020204" pitchFamily="34" charset="0"/>
              </a:rPr>
              <a:t>конфигурация агрегирования </a:t>
            </a:r>
            <a:r>
              <a:rPr lang="ru-RU" b="1" dirty="0">
                <a:sym typeface="Huawei Sans" panose="020C0503030203020204" pitchFamily="34" charset="0"/>
              </a:rPr>
              <a:t>каналов</a:t>
            </a:r>
          </a:p>
          <a:p>
            <a:pPr lvl="1"/>
            <a:r>
              <a:rPr lang="ru-RU" dirty="0">
                <a:solidFill>
                  <a:schemeClr val="bg1">
                    <a:lumMod val="50000"/>
                  </a:schemeClr>
                </a:solidFill>
                <a:sym typeface="Huawei Sans" panose="020C0503030203020204" pitchFamily="34" charset="0"/>
              </a:rPr>
              <a:t>Принципы</a:t>
            </a:r>
          </a:p>
          <a:p>
            <a:pPr lvl="1">
              <a:buFont typeface="Huawei Sans" panose="020C0503030203020204" pitchFamily="34" charset="0"/>
              <a:buChar char="▪"/>
            </a:pPr>
            <a:r>
              <a:rPr lang="ru-RU" b="1" dirty="0">
                <a:sym typeface="Huawei Sans" panose="020C0503030203020204" pitchFamily="34" charset="0"/>
              </a:rPr>
              <a:t>Ручной режим</a:t>
            </a:r>
          </a:p>
          <a:p>
            <a:pPr lvl="1"/>
            <a:r>
              <a:rPr lang="ru-RU" dirty="0">
                <a:solidFill>
                  <a:schemeClr val="bg1">
                    <a:lumMod val="50000"/>
                  </a:schemeClr>
                </a:solidFill>
                <a:sym typeface="Huawei Sans" panose="020C0503030203020204" pitchFamily="34" charset="0"/>
              </a:rPr>
              <a:t>Режим LACP</a:t>
            </a:r>
          </a:p>
          <a:p>
            <a:pPr lvl="1"/>
            <a:r>
              <a:rPr lang="ru-RU" dirty="0">
                <a:solidFill>
                  <a:schemeClr val="bg1">
                    <a:lumMod val="50000"/>
                  </a:schemeClr>
                </a:solidFill>
                <a:sym typeface="Huawei Sans" panose="020C0503030203020204" pitchFamily="34" charset="0"/>
              </a:rPr>
              <a:t>Стандартные сценарии применения</a:t>
            </a:r>
          </a:p>
          <a:p>
            <a:pPr lvl="1"/>
            <a:r>
              <a:rPr lang="ru-RU" dirty="0">
                <a:solidFill>
                  <a:schemeClr val="bg1">
                    <a:lumMod val="50000"/>
                  </a:schemeClr>
                </a:solidFill>
                <a:sym typeface="Huawei Sans" panose="020C0503030203020204" pitchFamily="34" charset="0"/>
              </a:rPr>
              <a:t>Пример конфигурации</a:t>
            </a:r>
          </a:p>
          <a:p>
            <a:r>
              <a:rPr lang="ru-RU" dirty="0">
                <a:solidFill>
                  <a:schemeClr val="bg1">
                    <a:lumMod val="50000"/>
                  </a:schemeClr>
                </a:solidFill>
                <a:sym typeface="Huawei Sans" panose="020C0503030203020204" pitchFamily="34" charset="0"/>
              </a:rPr>
              <a:t>Обзор технологий iStack и CSS</a:t>
            </a:r>
          </a:p>
        </p:txBody>
      </p:sp>
    </p:spTree>
    <p:extLst>
      <p:ext uri="{BB962C8B-B14F-4D97-AF65-F5344CB8AC3E}">
        <p14:creationId xmlns:p14="http://schemas.microsoft.com/office/powerpoint/2010/main" val="10714117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Ручной режим</a:t>
            </a:r>
          </a:p>
        </p:txBody>
      </p:sp>
      <p:sp>
        <p:nvSpPr>
          <p:cNvPr id="68" name="文本占位符 3"/>
          <p:cNvSpPr txBox="1">
            <a:spLocks/>
          </p:cNvSpPr>
          <p:nvPr/>
        </p:nvSpPr>
        <p:spPr bwMode="auto">
          <a:xfrm>
            <a:off x="445914" y="4755793"/>
            <a:ext cx="11303173" cy="1625957"/>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Ручной режим: Eth-Trunk создается вручную, </a:t>
            </a:r>
            <a:r>
              <a:rPr lang="ru-RU" sz="1500" dirty="0" smtClean="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и </a:t>
            </a: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интерфейсы-участники настраиваются вручную. LACP не используется для согласования между двумя системами.</a:t>
            </a:r>
          </a:p>
          <a:p>
            <a:pPr>
              <a:lnSpc>
                <a:spcPct val="100000"/>
              </a:lnSpc>
              <a:buClrTx/>
              <a:buSzPct val="100000"/>
              <a:buFont typeface="Arial" panose="020B0604020202020204" pitchFamily="34" charset="0"/>
              <a:buChar char="•"/>
            </a:pP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В большинстве случаев все каналы являются активными. В этом режиме все активные </a:t>
            </a:r>
            <a:r>
              <a:rPr lang="ru-RU" sz="1500" dirty="0" smtClean="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каналы </a:t>
            </a: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пересылают данные и равномерно распределяют трафик. Если активный канал неисправен, LAG автоматически равномерно распределяет трафик между оставшимися активными каналами.</a:t>
            </a:r>
          </a:p>
          <a:p>
            <a:pPr>
              <a:lnSpc>
                <a:spcPct val="100000"/>
              </a:lnSpc>
              <a:buClrTx/>
              <a:buSzPct val="100000"/>
              <a:buFont typeface="Arial" panose="020B0604020202020204" pitchFamily="34" charset="0"/>
              <a:buChar char="•"/>
            </a:pP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Если одно из устройств на концах LAG не поддерживает LACP, можно использовать ручной режим.</a:t>
            </a:r>
          </a:p>
        </p:txBody>
      </p:sp>
      <p:sp>
        <p:nvSpPr>
          <p:cNvPr id="77" name="圆角矩形 76"/>
          <p:cNvSpPr/>
          <p:nvPr/>
        </p:nvSpPr>
        <p:spPr>
          <a:xfrm>
            <a:off x="4482532" y="4130921"/>
            <a:ext cx="3523547" cy="437928"/>
          </a:xfrm>
          <a:prstGeom prst="roundRect">
            <a:avLst>
              <a:gd name="adj" fmla="val 7486"/>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ru-RU" sz="1399"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Устройства, не поддерживающие LACP и бюджетные устройства </a:t>
            </a:r>
          </a:p>
        </p:txBody>
      </p:sp>
      <p:sp>
        <p:nvSpPr>
          <p:cNvPr id="90" name="Freeform 67"/>
          <p:cNvSpPr/>
          <p:nvPr/>
        </p:nvSpPr>
        <p:spPr>
          <a:xfrm rot="5400000" flipV="1">
            <a:off x="3528172" y="3492011"/>
            <a:ext cx="857199" cy="877070"/>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26000">
                  <a:schemeClr val="accent1">
                    <a:lumMod val="0"/>
                    <a:lumOff val="100000"/>
                    <a:alpha val="0"/>
                  </a:schemeClr>
                </a:gs>
                <a:gs pos="71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3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a:xfrm>
            <a:off x="3455445" y="192403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a:xfrm>
            <a:off x="7674504" y="192403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3596882" y="1965347"/>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48" name="矩形 47"/>
          <p:cNvSpPr/>
          <p:nvPr/>
        </p:nvSpPr>
        <p:spPr>
          <a:xfrm>
            <a:off x="7794201" y="1965347"/>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grpSp>
        <p:nvGrpSpPr>
          <p:cNvPr id="49" name="组合 48"/>
          <p:cNvGrpSpPr/>
          <p:nvPr/>
        </p:nvGrpSpPr>
        <p:grpSpPr>
          <a:xfrm>
            <a:off x="5207347" y="2124518"/>
            <a:ext cx="1490082" cy="1061192"/>
            <a:chOff x="6632552" y="2127803"/>
            <a:chExt cx="2078272" cy="1061607"/>
          </a:xfrm>
          <a:solidFill>
            <a:srgbClr val="F4FBFE"/>
          </a:solidFill>
        </p:grpSpPr>
        <p:sp>
          <p:nvSpPr>
            <p:cNvPr id="50" name="任意多边形: 形状 67">
              <a:extLst>
                <a:ext uri="{FF2B5EF4-FFF2-40B4-BE49-F238E27FC236}">
                  <a16:creationId xmlns="" xmlns:a16="http://schemas.microsoft.com/office/drawing/2014/main" id="{DDE7F5E3-EC99-4B98-9942-9CF564C3EC09}"/>
                </a:ext>
              </a:extLst>
            </p:cNvPr>
            <p:cNvSpPr/>
            <p:nvPr/>
          </p:nvSpPr>
          <p:spPr>
            <a:xfrm flipH="1">
              <a:off x="6632552" y="2127803"/>
              <a:ext cx="1978706" cy="1061607"/>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1" name="椭圆 50">
              <a:extLst>
                <a:ext uri="{FF2B5EF4-FFF2-40B4-BE49-F238E27FC236}">
                  <a16:creationId xmlns="" xmlns:a16="http://schemas.microsoft.com/office/drawing/2014/main" id="{7EEDE773-BD04-46B5-ACD7-D793E0BC1578}"/>
                </a:ext>
              </a:extLst>
            </p:cNvPr>
            <p:cNvSpPr/>
            <p:nvPr/>
          </p:nvSpPr>
          <p:spPr>
            <a:xfrm>
              <a:off x="8511691" y="2127803"/>
              <a:ext cx="199133" cy="1061607"/>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cxnSp>
        <p:nvCxnSpPr>
          <p:cNvPr id="69" name="直接箭头连接符 68">
            <a:extLst>
              <a:ext uri="{FF2B5EF4-FFF2-40B4-BE49-F238E27FC236}">
                <a16:creationId xmlns="" xmlns:a16="http://schemas.microsoft.com/office/drawing/2014/main" id="{25FFCF9E-B77D-4002-8CAE-8C36C256A152}"/>
              </a:ext>
            </a:extLst>
          </p:cNvPr>
          <p:cNvCxnSpPr>
            <a:cxnSpLocks/>
          </p:cNvCxnSpPr>
          <p:nvPr/>
        </p:nvCxnSpPr>
        <p:spPr>
          <a:xfrm>
            <a:off x="5669958" y="2713500"/>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1" name="直接箭头连接符 70">
            <a:extLst>
              <a:ext uri="{FF2B5EF4-FFF2-40B4-BE49-F238E27FC236}">
                <a16:creationId xmlns="" xmlns:a16="http://schemas.microsoft.com/office/drawing/2014/main" id="{25FFCF9E-B77D-4002-8CAE-8C36C256A152}"/>
              </a:ext>
            </a:extLst>
          </p:cNvPr>
          <p:cNvCxnSpPr>
            <a:cxnSpLocks/>
          </p:cNvCxnSpPr>
          <p:nvPr/>
        </p:nvCxnSpPr>
        <p:spPr>
          <a:xfrm>
            <a:off x="5669958" y="2442487"/>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2" name="直接箭头连接符 71">
            <a:extLst>
              <a:ext uri="{FF2B5EF4-FFF2-40B4-BE49-F238E27FC236}">
                <a16:creationId xmlns="" xmlns:a16="http://schemas.microsoft.com/office/drawing/2014/main" id="{25FFCF9E-B77D-4002-8CAE-8C36C256A152}"/>
              </a:ext>
            </a:extLst>
          </p:cNvPr>
          <p:cNvCxnSpPr>
            <a:cxnSpLocks/>
          </p:cNvCxnSpPr>
          <p:nvPr/>
        </p:nvCxnSpPr>
        <p:spPr>
          <a:xfrm>
            <a:off x="5669958" y="2984513"/>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73" name="TextBox 120">
            <a:extLst>
              <a:ext uri="{FF2B5EF4-FFF2-40B4-BE49-F238E27FC236}">
                <a16:creationId xmlns="" xmlns:a16="http://schemas.microsoft.com/office/drawing/2014/main" id="{890033A1-CB2B-46C1-843C-A395BBB7F123}"/>
              </a:ext>
            </a:extLst>
          </p:cNvPr>
          <p:cNvSpPr txBox="1"/>
          <p:nvPr/>
        </p:nvSpPr>
        <p:spPr>
          <a:xfrm>
            <a:off x="5255854" y="3252433"/>
            <a:ext cx="1298800" cy="338554"/>
          </a:xfrm>
          <a:prstGeom prst="rect">
            <a:avLst/>
          </a:prstGeom>
          <a:noFill/>
        </p:spPr>
        <p:txBody>
          <a:bodyPr wrap="square" rtlCol="0" anchor="ctr">
            <a:noAutofit/>
          </a:bodyPr>
          <a:lstStyle/>
          <a:p>
            <a:pPr algn="ctr" fontAlgn="ctr"/>
            <a:r>
              <a:rPr lang="ru-RU" sz="1600" b="1" dirty="0">
                <a:latin typeface="Arial" panose="020B0604020202020204" pitchFamily="34" charset="0"/>
                <a:ea typeface="方正兰亭黑简体" panose="02000000000000000000" pitchFamily="2" charset="-122"/>
                <a:sym typeface="Huawei Sans" panose="020C0503030203020204" pitchFamily="34" charset="0"/>
              </a:rPr>
              <a:t>Eth-Trunk</a:t>
            </a:r>
          </a:p>
        </p:txBody>
      </p:sp>
      <p:grpSp>
        <p:nvGrpSpPr>
          <p:cNvPr id="75" name="组合 74"/>
          <p:cNvGrpSpPr/>
          <p:nvPr/>
        </p:nvGrpSpPr>
        <p:grpSpPr>
          <a:xfrm>
            <a:off x="2596749" y="1924038"/>
            <a:ext cx="714096" cy="1684902"/>
            <a:chOff x="3457608" y="2904334"/>
            <a:chExt cx="714375" cy="1685560"/>
          </a:xfrm>
        </p:grpSpPr>
        <p:sp>
          <p:nvSpPr>
            <p:cNvPr id="76" name="任意多边形 75"/>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9" name="任意多边形 78"/>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4" name="直接箭头连接符 83"/>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grpSp>
        <p:nvGrpSpPr>
          <p:cNvPr id="88" name="组合 87"/>
          <p:cNvGrpSpPr/>
          <p:nvPr/>
        </p:nvGrpSpPr>
        <p:grpSpPr>
          <a:xfrm>
            <a:off x="8629920" y="2000146"/>
            <a:ext cx="686199" cy="1532688"/>
            <a:chOff x="7751008" y="2848950"/>
            <a:chExt cx="686467" cy="1533287"/>
          </a:xfrm>
        </p:grpSpPr>
        <p:sp>
          <p:nvSpPr>
            <p:cNvPr id="89" name="任意多边形 88"/>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92" name="直接箭头连接符 91"/>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93" name="直接箭头连接符 92"/>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sp>
        <p:nvSpPr>
          <p:cNvPr id="94" name="椭圆 93">
            <a:extLst>
              <a:ext uri="{FF2B5EF4-FFF2-40B4-BE49-F238E27FC236}">
                <a16:creationId xmlns="" xmlns:a16="http://schemas.microsoft.com/office/drawing/2014/main" id="{7DBB15C3-7119-4BF5-AC36-6F6AFF9EB213}"/>
              </a:ext>
            </a:extLst>
          </p:cNvPr>
          <p:cNvSpPr/>
          <p:nvPr/>
        </p:nvSpPr>
        <p:spPr>
          <a:xfrm>
            <a:off x="4230486" y="2124517"/>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95" name="椭圆 94">
            <a:extLst>
              <a:ext uri="{FF2B5EF4-FFF2-40B4-BE49-F238E27FC236}">
                <a16:creationId xmlns="" xmlns:a16="http://schemas.microsoft.com/office/drawing/2014/main" id="{7DBB15C3-7119-4BF5-AC36-6F6AFF9EB213}"/>
              </a:ext>
            </a:extLst>
          </p:cNvPr>
          <p:cNvSpPr/>
          <p:nvPr/>
        </p:nvSpPr>
        <p:spPr>
          <a:xfrm>
            <a:off x="7594956" y="2124517"/>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96" name="直接连接符 95"/>
          <p:cNvCxnSpPr>
            <a:stCxn id="95" idx="2"/>
            <a:endCxn id="94" idx="6"/>
          </p:cNvCxnSpPr>
          <p:nvPr/>
        </p:nvCxnSpPr>
        <p:spPr bwMode="auto">
          <a:xfrm flipH="1">
            <a:off x="4446402" y="2232475"/>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7" name="椭圆 96">
            <a:extLst>
              <a:ext uri="{FF2B5EF4-FFF2-40B4-BE49-F238E27FC236}">
                <a16:creationId xmlns="" xmlns:a16="http://schemas.microsoft.com/office/drawing/2014/main" id="{7DBB15C3-7119-4BF5-AC36-6F6AFF9EB213}"/>
              </a:ext>
            </a:extLst>
          </p:cNvPr>
          <p:cNvSpPr/>
          <p:nvPr/>
        </p:nvSpPr>
        <p:spPr>
          <a:xfrm>
            <a:off x="4230486" y="242602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98" name="椭圆 97">
            <a:extLst>
              <a:ext uri="{FF2B5EF4-FFF2-40B4-BE49-F238E27FC236}">
                <a16:creationId xmlns="" xmlns:a16="http://schemas.microsoft.com/office/drawing/2014/main" id="{7DBB15C3-7119-4BF5-AC36-6F6AFF9EB213}"/>
              </a:ext>
            </a:extLst>
          </p:cNvPr>
          <p:cNvSpPr/>
          <p:nvPr/>
        </p:nvSpPr>
        <p:spPr>
          <a:xfrm>
            <a:off x="7594956" y="242602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99" name="直接连接符 98"/>
          <p:cNvCxnSpPr>
            <a:stCxn id="98" idx="2"/>
            <a:endCxn id="97" idx="6"/>
          </p:cNvCxnSpPr>
          <p:nvPr/>
        </p:nvCxnSpPr>
        <p:spPr bwMode="auto">
          <a:xfrm flipH="1">
            <a:off x="4446402" y="2533980"/>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0" name="椭圆 99">
            <a:extLst>
              <a:ext uri="{FF2B5EF4-FFF2-40B4-BE49-F238E27FC236}">
                <a16:creationId xmlns="" xmlns:a16="http://schemas.microsoft.com/office/drawing/2014/main" id="{7DBB15C3-7119-4BF5-AC36-6F6AFF9EB213}"/>
              </a:ext>
            </a:extLst>
          </p:cNvPr>
          <p:cNvSpPr/>
          <p:nvPr/>
        </p:nvSpPr>
        <p:spPr>
          <a:xfrm>
            <a:off x="4230486" y="272752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01" name="椭圆 100">
            <a:extLst>
              <a:ext uri="{FF2B5EF4-FFF2-40B4-BE49-F238E27FC236}">
                <a16:creationId xmlns="" xmlns:a16="http://schemas.microsoft.com/office/drawing/2014/main" id="{7DBB15C3-7119-4BF5-AC36-6F6AFF9EB213}"/>
              </a:ext>
            </a:extLst>
          </p:cNvPr>
          <p:cNvSpPr/>
          <p:nvPr/>
        </p:nvSpPr>
        <p:spPr>
          <a:xfrm>
            <a:off x="7594956" y="272752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102" name="直接连接符 101"/>
          <p:cNvCxnSpPr>
            <a:stCxn id="101" idx="2"/>
            <a:endCxn id="100" idx="6"/>
          </p:cNvCxnSpPr>
          <p:nvPr/>
        </p:nvCxnSpPr>
        <p:spPr bwMode="auto">
          <a:xfrm flipH="1">
            <a:off x="4446402" y="2835484"/>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3" name="椭圆 102">
            <a:extLst>
              <a:ext uri="{FF2B5EF4-FFF2-40B4-BE49-F238E27FC236}">
                <a16:creationId xmlns="" xmlns:a16="http://schemas.microsoft.com/office/drawing/2014/main" id="{7DBB15C3-7119-4BF5-AC36-6F6AFF9EB213}"/>
              </a:ext>
            </a:extLst>
          </p:cNvPr>
          <p:cNvSpPr/>
          <p:nvPr/>
        </p:nvSpPr>
        <p:spPr>
          <a:xfrm>
            <a:off x="4230486" y="3029030"/>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04" name="椭圆 103">
            <a:extLst>
              <a:ext uri="{FF2B5EF4-FFF2-40B4-BE49-F238E27FC236}">
                <a16:creationId xmlns="" xmlns:a16="http://schemas.microsoft.com/office/drawing/2014/main" id="{7DBB15C3-7119-4BF5-AC36-6F6AFF9EB213}"/>
              </a:ext>
            </a:extLst>
          </p:cNvPr>
          <p:cNvSpPr/>
          <p:nvPr/>
        </p:nvSpPr>
        <p:spPr>
          <a:xfrm>
            <a:off x="7594956" y="3029030"/>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105" name="直接连接符 104"/>
          <p:cNvCxnSpPr>
            <a:stCxn id="104" idx="2"/>
            <a:endCxn id="103" idx="6"/>
          </p:cNvCxnSpPr>
          <p:nvPr/>
        </p:nvCxnSpPr>
        <p:spPr bwMode="auto">
          <a:xfrm flipH="1">
            <a:off x="4446402" y="3136988"/>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6" name="直接箭头连接符 105">
            <a:extLst>
              <a:ext uri="{FF2B5EF4-FFF2-40B4-BE49-F238E27FC236}">
                <a16:creationId xmlns="" xmlns:a16="http://schemas.microsoft.com/office/drawing/2014/main" id="{25FFCF9E-B77D-4002-8CAE-8C36C256A152}"/>
              </a:ext>
            </a:extLst>
          </p:cNvPr>
          <p:cNvCxnSpPr>
            <a:cxnSpLocks/>
          </p:cNvCxnSpPr>
          <p:nvPr/>
        </p:nvCxnSpPr>
        <p:spPr>
          <a:xfrm>
            <a:off x="5669958" y="2171474"/>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45" name="矩形 44"/>
          <p:cNvSpPr/>
          <p:nvPr/>
        </p:nvSpPr>
        <p:spPr bwMode="auto">
          <a:xfrm>
            <a:off x="1190720" y="1659474"/>
            <a:ext cx="4669954"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47" name="椭圆 46">
            <a:extLst>
              <a:ext uri="{FF2B5EF4-FFF2-40B4-BE49-F238E27FC236}">
                <a16:creationId xmlns="" xmlns:a16="http://schemas.microsoft.com/office/drawing/2014/main" id="{7DBB15C3-7119-4BF5-AC36-6F6AFF9EB213}"/>
              </a:ext>
            </a:extLst>
          </p:cNvPr>
          <p:cNvSpPr/>
          <p:nvPr/>
        </p:nvSpPr>
        <p:spPr>
          <a:xfrm>
            <a:off x="975973" y="1713074"/>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Tree>
    <p:extLst>
      <p:ext uri="{BB962C8B-B14F-4D97-AF65-F5344CB8AC3E}">
        <p14:creationId xmlns:p14="http://schemas.microsoft.com/office/powerpoint/2010/main" val="40320250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Недостатки ручного режима (1)</a:t>
            </a:r>
          </a:p>
        </p:txBody>
      </p:sp>
      <p:sp>
        <p:nvSpPr>
          <p:cNvPr id="68" name="文本占位符 3"/>
          <p:cNvSpPr txBox="1">
            <a:spLocks/>
          </p:cNvSpPr>
          <p:nvPr/>
        </p:nvSpPr>
        <p:spPr bwMode="auto">
          <a:xfrm>
            <a:off x="500096" y="4734302"/>
            <a:ext cx="11263759" cy="1604032"/>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ru-RU" sz="16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Чтобы обеспечить правильную работу Eth-Trunk, убедитесь, что одноранговые интерфейсы всех интерфейсов-участников в Eth-Trunk соответствуют следующим требованиям:</a:t>
            </a:r>
          </a:p>
          <a:p>
            <a:pPr marL="568325" lvl="1">
              <a:lnSpc>
                <a:spcPct val="100000"/>
              </a:lnSpc>
              <a:buClrTx/>
              <a:buSzPct val="100000"/>
              <a:buFont typeface="Huawei Sans" panose="020C0503030203020204" pitchFamily="34" charset="0"/>
              <a:buChar char="▫"/>
            </a:pP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Одноранговые интерфейсы находятся на одном устройстве.</a:t>
            </a:r>
          </a:p>
          <a:p>
            <a:pPr marL="568325" lvl="1">
              <a:lnSpc>
                <a:spcPct val="100000"/>
              </a:lnSpc>
              <a:buClrTx/>
              <a:buSzPct val="100000"/>
              <a:buFont typeface="Huawei Sans" panose="020C0503030203020204" pitchFamily="34" charset="0"/>
              <a:buChar char="▫"/>
            </a:pP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Одноранговые интерфейсы добавляются в один </a:t>
            </a:r>
            <a:r>
              <a:rPr lang="ru-RU" sz="1400" dirty="0" smtClean="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Eth-Trunk</a:t>
            </a: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a:t>
            </a:r>
          </a:p>
          <a:p>
            <a:pPr>
              <a:lnSpc>
                <a:spcPct val="100000"/>
              </a:lnSpc>
              <a:buClrTx/>
              <a:buSzPct val="100000"/>
              <a:buFont typeface="Arial" panose="020B0604020202020204" pitchFamily="34" charset="0"/>
              <a:buChar char="•"/>
            </a:pPr>
            <a:r>
              <a:rPr lang="ru-RU" sz="16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В ручном режиме устройства не обмениваются пакетами. Следовательно, конфигурацию необходимо подтвердить вручную.</a:t>
            </a:r>
          </a:p>
        </p:txBody>
      </p:sp>
      <p:sp>
        <p:nvSpPr>
          <p:cNvPr id="112" name="任意多边形 111"/>
          <p:cNvSpPr/>
          <p:nvPr/>
        </p:nvSpPr>
        <p:spPr>
          <a:xfrm>
            <a:off x="2573662" y="1991617"/>
            <a:ext cx="714096"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3" name="任意多边形 112"/>
          <p:cNvSpPr/>
          <p:nvPr/>
        </p:nvSpPr>
        <p:spPr>
          <a:xfrm flipV="1">
            <a:off x="2573662" y="3073098"/>
            <a:ext cx="714096"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14" name="直接箭头连接符 113"/>
          <p:cNvCxnSpPr/>
          <p:nvPr/>
        </p:nvCxnSpPr>
        <p:spPr>
          <a:xfrm>
            <a:off x="2612839" y="2844552"/>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15" name="任意多边形 114"/>
          <p:cNvSpPr/>
          <p:nvPr/>
        </p:nvSpPr>
        <p:spPr>
          <a:xfrm flipH="1">
            <a:off x="8932776" y="1936255"/>
            <a:ext cx="683733"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6" name="任意多边形 115"/>
          <p:cNvSpPr/>
          <p:nvPr/>
        </p:nvSpPr>
        <p:spPr>
          <a:xfrm flipH="1" flipV="1">
            <a:off x="8920251" y="3073098"/>
            <a:ext cx="683733"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17" name="直接箭头连接符 116"/>
          <p:cNvCxnSpPr/>
          <p:nvPr/>
        </p:nvCxnSpPr>
        <p:spPr>
          <a:xfrm>
            <a:off x="8937072" y="2772561"/>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18" name="圆角矩形 117"/>
          <p:cNvSpPr/>
          <p:nvPr/>
        </p:nvSpPr>
        <p:spPr>
          <a:xfrm>
            <a:off x="3387252" y="196651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9" name="圆角矩形 118"/>
          <p:cNvSpPr/>
          <p:nvPr/>
        </p:nvSpPr>
        <p:spPr>
          <a:xfrm>
            <a:off x="7919730" y="196651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20" name="矩形 119"/>
          <p:cNvSpPr/>
          <p:nvPr/>
        </p:nvSpPr>
        <p:spPr>
          <a:xfrm>
            <a:off x="3308382" y="1944405"/>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121" name="矩形 120"/>
          <p:cNvSpPr/>
          <p:nvPr/>
        </p:nvSpPr>
        <p:spPr>
          <a:xfrm>
            <a:off x="8159124" y="1923320"/>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122" name="圆角矩形 121"/>
          <p:cNvSpPr/>
          <p:nvPr/>
        </p:nvSpPr>
        <p:spPr bwMode="auto">
          <a:xfrm>
            <a:off x="3815327" y="2176347"/>
            <a:ext cx="478651"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123" name="组合 122">
            <a:extLst>
              <a:ext uri="{FF2B5EF4-FFF2-40B4-BE49-F238E27FC236}">
                <a16:creationId xmlns="" xmlns:a16="http://schemas.microsoft.com/office/drawing/2014/main" id="{2C6D8F46-1254-485A-AB3D-7A037411E3DA}"/>
              </a:ext>
            </a:extLst>
          </p:cNvPr>
          <p:cNvGrpSpPr/>
          <p:nvPr/>
        </p:nvGrpSpPr>
        <p:grpSpPr>
          <a:xfrm>
            <a:off x="4670402" y="2141806"/>
            <a:ext cx="2765247" cy="1582604"/>
            <a:chOff x="6623190" y="5220119"/>
            <a:chExt cx="1129417" cy="228830"/>
          </a:xfrm>
          <a:solidFill>
            <a:srgbClr val="F4FBFE"/>
          </a:solidFill>
        </p:grpSpPr>
        <p:sp>
          <p:nvSpPr>
            <p:cNvPr id="124" name="任意多边形: 形状 67">
              <a:extLst>
                <a:ext uri="{FF2B5EF4-FFF2-40B4-BE49-F238E27FC236}">
                  <a16:creationId xmlns="" xmlns:a16="http://schemas.microsoft.com/office/drawing/2014/main"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25" name="椭圆 124">
              <a:extLst>
                <a:ext uri="{FF2B5EF4-FFF2-40B4-BE49-F238E27FC236}">
                  <a16:creationId xmlns="" xmlns:a16="http://schemas.microsoft.com/office/drawing/2014/main" id="{7EEDE773-BD04-46B5-ACD7-D793E0BC1578}"/>
                </a:ext>
              </a:extLst>
            </p:cNvPr>
            <p:cNvSpPr/>
            <p:nvPr/>
          </p:nvSpPr>
          <p:spPr>
            <a:xfrm>
              <a:off x="7644390" y="5220119"/>
              <a:ext cx="108217" cy="228830"/>
            </a:xfrm>
            <a:prstGeom prst="ellipse">
              <a:avLst/>
            </a:prstGeom>
            <a:grp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sp>
        <p:nvSpPr>
          <p:cNvPr id="126" name="椭圆 125">
            <a:extLst>
              <a:ext uri="{FF2B5EF4-FFF2-40B4-BE49-F238E27FC236}">
                <a16:creationId xmlns="" xmlns:a16="http://schemas.microsoft.com/office/drawing/2014/main" id="{7DBB15C3-7119-4BF5-AC36-6F6AFF9EB213}"/>
              </a:ext>
            </a:extLst>
          </p:cNvPr>
          <p:cNvSpPr/>
          <p:nvPr/>
        </p:nvSpPr>
        <p:spPr>
          <a:xfrm>
            <a:off x="4179810" y="218665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27" name="圆角矩形 126"/>
          <p:cNvSpPr/>
          <p:nvPr/>
        </p:nvSpPr>
        <p:spPr bwMode="auto">
          <a:xfrm>
            <a:off x="7915512" y="2176347"/>
            <a:ext cx="4788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28" name="椭圆 127">
            <a:extLst>
              <a:ext uri="{FF2B5EF4-FFF2-40B4-BE49-F238E27FC236}">
                <a16:creationId xmlns="" xmlns:a16="http://schemas.microsoft.com/office/drawing/2014/main" id="{7DBB15C3-7119-4BF5-AC36-6F6AFF9EB213}"/>
              </a:ext>
            </a:extLst>
          </p:cNvPr>
          <p:cNvSpPr/>
          <p:nvPr/>
        </p:nvSpPr>
        <p:spPr>
          <a:xfrm>
            <a:off x="7799295" y="218665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129" name="直接箭头连接符 128">
            <a:extLst>
              <a:ext uri="{FF2B5EF4-FFF2-40B4-BE49-F238E27FC236}">
                <a16:creationId xmlns="" xmlns:a16="http://schemas.microsoft.com/office/drawing/2014/main" id="{25FFCF9E-B77D-4002-8CAE-8C36C256A152}"/>
              </a:ext>
            </a:extLst>
          </p:cNvPr>
          <p:cNvCxnSpPr>
            <a:cxnSpLocks/>
          </p:cNvCxnSpPr>
          <p:nvPr/>
        </p:nvCxnSpPr>
        <p:spPr>
          <a:xfrm>
            <a:off x="5691813" y="2524264"/>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0" name="直接箭头连接符 129">
            <a:extLst>
              <a:ext uri="{FF2B5EF4-FFF2-40B4-BE49-F238E27FC236}">
                <a16:creationId xmlns="" xmlns:a16="http://schemas.microsoft.com/office/drawing/2014/main" id="{25FFCF9E-B77D-4002-8CAE-8C36C256A152}"/>
              </a:ext>
            </a:extLst>
          </p:cNvPr>
          <p:cNvCxnSpPr>
            <a:cxnSpLocks/>
          </p:cNvCxnSpPr>
          <p:nvPr/>
        </p:nvCxnSpPr>
        <p:spPr>
          <a:xfrm>
            <a:off x="5691813" y="2219786"/>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1" name="直接箭头连接符 130">
            <a:extLst>
              <a:ext uri="{FF2B5EF4-FFF2-40B4-BE49-F238E27FC236}">
                <a16:creationId xmlns="" xmlns:a16="http://schemas.microsoft.com/office/drawing/2014/main" id="{25FFCF9E-B77D-4002-8CAE-8C36C256A152}"/>
              </a:ext>
            </a:extLst>
          </p:cNvPr>
          <p:cNvCxnSpPr>
            <a:cxnSpLocks/>
          </p:cNvCxnSpPr>
          <p:nvPr/>
        </p:nvCxnSpPr>
        <p:spPr>
          <a:xfrm>
            <a:off x="5691813" y="2842715"/>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2" name="直接连接符 131"/>
          <p:cNvCxnSpPr>
            <a:stCxn id="136" idx="2"/>
          </p:cNvCxnSpPr>
          <p:nvPr/>
        </p:nvCxnSpPr>
        <p:spPr bwMode="auto">
          <a:xfrm flipH="1">
            <a:off x="4229532" y="2590987"/>
            <a:ext cx="356976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3" name="直接连接符 132"/>
          <p:cNvCxnSpPr>
            <a:stCxn id="128" idx="2"/>
            <a:endCxn id="126" idx="6"/>
          </p:cNvCxnSpPr>
          <p:nvPr/>
        </p:nvCxnSpPr>
        <p:spPr bwMode="auto">
          <a:xfrm flipH="1">
            <a:off x="4395727" y="2294610"/>
            <a:ext cx="34035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4" name="直接连接符 133"/>
          <p:cNvCxnSpPr>
            <a:stCxn id="138" idx="2"/>
            <a:endCxn id="137" idx="6"/>
          </p:cNvCxnSpPr>
          <p:nvPr/>
        </p:nvCxnSpPr>
        <p:spPr bwMode="auto">
          <a:xfrm flipH="1">
            <a:off x="4395727" y="2933494"/>
            <a:ext cx="34035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5" name="椭圆 134">
            <a:extLst>
              <a:ext uri="{FF2B5EF4-FFF2-40B4-BE49-F238E27FC236}">
                <a16:creationId xmlns="" xmlns:a16="http://schemas.microsoft.com/office/drawing/2014/main" id="{7DBB15C3-7119-4BF5-AC36-6F6AFF9EB213}"/>
              </a:ext>
            </a:extLst>
          </p:cNvPr>
          <p:cNvSpPr/>
          <p:nvPr/>
        </p:nvSpPr>
        <p:spPr>
          <a:xfrm>
            <a:off x="4179810" y="248302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36" name="椭圆 135">
            <a:extLst>
              <a:ext uri="{FF2B5EF4-FFF2-40B4-BE49-F238E27FC236}">
                <a16:creationId xmlns="" xmlns:a16="http://schemas.microsoft.com/office/drawing/2014/main" id="{7DBB15C3-7119-4BF5-AC36-6F6AFF9EB213}"/>
              </a:ext>
            </a:extLst>
          </p:cNvPr>
          <p:cNvSpPr/>
          <p:nvPr/>
        </p:nvSpPr>
        <p:spPr>
          <a:xfrm>
            <a:off x="7799295" y="248302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37" name="椭圆 136">
            <a:extLst>
              <a:ext uri="{FF2B5EF4-FFF2-40B4-BE49-F238E27FC236}">
                <a16:creationId xmlns="" xmlns:a16="http://schemas.microsoft.com/office/drawing/2014/main" id="{7DBB15C3-7119-4BF5-AC36-6F6AFF9EB213}"/>
              </a:ext>
            </a:extLst>
          </p:cNvPr>
          <p:cNvSpPr/>
          <p:nvPr/>
        </p:nvSpPr>
        <p:spPr>
          <a:xfrm>
            <a:off x="4179810" y="282553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38" name="椭圆 137">
            <a:extLst>
              <a:ext uri="{FF2B5EF4-FFF2-40B4-BE49-F238E27FC236}">
                <a16:creationId xmlns="" xmlns:a16="http://schemas.microsoft.com/office/drawing/2014/main" id="{7DBB15C3-7119-4BF5-AC36-6F6AFF9EB213}"/>
              </a:ext>
            </a:extLst>
          </p:cNvPr>
          <p:cNvSpPr/>
          <p:nvPr/>
        </p:nvSpPr>
        <p:spPr>
          <a:xfrm>
            <a:off x="7799295" y="282553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39" name="TextBox 120">
            <a:extLst>
              <a:ext uri="{FF2B5EF4-FFF2-40B4-BE49-F238E27FC236}">
                <a16:creationId xmlns="" xmlns:a16="http://schemas.microsoft.com/office/drawing/2014/main" id="{890033A1-CB2B-46C1-843C-A395BBB7F123}"/>
              </a:ext>
            </a:extLst>
          </p:cNvPr>
          <p:cNvSpPr txBox="1"/>
          <p:nvPr/>
        </p:nvSpPr>
        <p:spPr>
          <a:xfrm>
            <a:off x="5114501" y="3033660"/>
            <a:ext cx="1874368" cy="522964"/>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 в ручном режиме</a:t>
            </a:r>
          </a:p>
        </p:txBody>
      </p:sp>
      <p:sp>
        <p:nvSpPr>
          <p:cNvPr id="140" name="TextBox 77"/>
          <p:cNvSpPr txBox="1"/>
          <p:nvPr/>
        </p:nvSpPr>
        <p:spPr bwMode="auto">
          <a:xfrm>
            <a:off x="3715623" y="2098132"/>
            <a:ext cx="571166" cy="1329319"/>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smtClean="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a:t>
            </a:r>
          </a:p>
          <a:p>
            <a:pPr algn="ctr" defTabSz="1001248" eaLnBrk="0" fontAlgn="ctr" hangingPunct="0"/>
            <a:r>
              <a:rPr lang="ru-RU" sz="1200" dirty="0" smtClean="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 </a:t>
            </a:r>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sp>
        <p:nvSpPr>
          <p:cNvPr id="141" name="TextBox 77"/>
          <p:cNvSpPr txBox="1"/>
          <p:nvPr/>
        </p:nvSpPr>
        <p:spPr bwMode="auto">
          <a:xfrm>
            <a:off x="7917070" y="2158555"/>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sp>
        <p:nvSpPr>
          <p:cNvPr id="143" name="矩形 142"/>
          <p:cNvSpPr/>
          <p:nvPr/>
        </p:nvSpPr>
        <p:spPr>
          <a:xfrm>
            <a:off x="5928190" y="4221602"/>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SW3</a:t>
            </a:r>
          </a:p>
        </p:txBody>
      </p:sp>
      <p:cxnSp>
        <p:nvCxnSpPr>
          <p:cNvPr id="144" name="直接连接符 143"/>
          <p:cNvCxnSpPr>
            <a:endCxn id="145" idx="6"/>
          </p:cNvCxnSpPr>
          <p:nvPr/>
        </p:nvCxnSpPr>
        <p:spPr bwMode="auto">
          <a:xfrm flipH="1" flipV="1">
            <a:off x="4395726" y="3279390"/>
            <a:ext cx="2107377" cy="94411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5" name="椭圆 144">
            <a:extLst>
              <a:ext uri="{FF2B5EF4-FFF2-40B4-BE49-F238E27FC236}">
                <a16:creationId xmlns="" xmlns:a16="http://schemas.microsoft.com/office/drawing/2014/main" id="{7DBB15C3-7119-4BF5-AC36-6F6AFF9EB213}"/>
              </a:ext>
            </a:extLst>
          </p:cNvPr>
          <p:cNvSpPr/>
          <p:nvPr/>
        </p:nvSpPr>
        <p:spPr>
          <a:xfrm>
            <a:off x="4179810" y="317143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146" name="直接箭头连接符 145"/>
          <p:cNvCxnSpPr/>
          <p:nvPr/>
        </p:nvCxnSpPr>
        <p:spPr>
          <a:xfrm>
            <a:off x="2606492" y="261600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47" name="直接箭头连接符 146"/>
          <p:cNvCxnSpPr/>
          <p:nvPr/>
        </p:nvCxnSpPr>
        <p:spPr>
          <a:xfrm>
            <a:off x="4519034" y="3724410"/>
            <a:ext cx="798602" cy="351494"/>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78" name="圆角矩形 77"/>
          <p:cNvSpPr/>
          <p:nvPr/>
        </p:nvSpPr>
        <p:spPr>
          <a:xfrm rot="16200000">
            <a:off x="6997415" y="3433021"/>
            <a:ext cx="611512"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auto">
          <a:xfrm>
            <a:off x="1190720" y="1771972"/>
            <a:ext cx="4669954"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43" name="椭圆 42">
            <a:extLst>
              <a:ext uri="{FF2B5EF4-FFF2-40B4-BE49-F238E27FC236}">
                <a16:creationId xmlns="" xmlns:a16="http://schemas.microsoft.com/office/drawing/2014/main" id="{7DBB15C3-7119-4BF5-AC36-6F6AFF9EB213}"/>
              </a:ext>
            </a:extLst>
          </p:cNvPr>
          <p:cNvSpPr/>
          <p:nvPr/>
        </p:nvSpPr>
        <p:spPr>
          <a:xfrm>
            <a:off x="975973" y="1815128"/>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Tree>
    <p:extLst>
      <p:ext uri="{BB962C8B-B14F-4D97-AF65-F5344CB8AC3E}">
        <p14:creationId xmlns:p14="http://schemas.microsoft.com/office/powerpoint/2010/main" val="27965330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Недостатки ручного режима (2)</a:t>
            </a:r>
          </a:p>
        </p:txBody>
      </p:sp>
      <p:sp>
        <p:nvSpPr>
          <p:cNvPr id="68" name="文本占位符 3"/>
          <p:cNvSpPr txBox="1">
            <a:spLocks/>
          </p:cNvSpPr>
          <p:nvPr/>
        </p:nvSpPr>
        <p:spPr bwMode="auto">
          <a:xfrm>
            <a:off x="445914" y="5342111"/>
            <a:ext cx="11303173" cy="496117"/>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ru-RU" sz="18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В ручном режиме устройство может определять, правильно ли работает одноранговый интерфейс, только на основе состояния физического уровня.</a:t>
            </a:r>
          </a:p>
        </p:txBody>
      </p:sp>
      <p:sp>
        <p:nvSpPr>
          <p:cNvPr id="44" name="圆角矩形 43"/>
          <p:cNvSpPr/>
          <p:nvPr/>
        </p:nvSpPr>
        <p:spPr>
          <a:xfrm>
            <a:off x="3599554" y="2591368"/>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a:off x="7818613" y="2591368"/>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a:xfrm>
            <a:off x="3740992" y="2632676"/>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47" name="矩形 46"/>
          <p:cNvSpPr/>
          <p:nvPr/>
        </p:nvSpPr>
        <p:spPr>
          <a:xfrm>
            <a:off x="7938310" y="2632676"/>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grpSp>
        <p:nvGrpSpPr>
          <p:cNvPr id="48" name="组合 47"/>
          <p:cNvGrpSpPr/>
          <p:nvPr/>
        </p:nvGrpSpPr>
        <p:grpSpPr>
          <a:xfrm>
            <a:off x="5351457" y="2791848"/>
            <a:ext cx="1490082" cy="1061192"/>
            <a:chOff x="6632552" y="2127803"/>
            <a:chExt cx="2078272" cy="1061607"/>
          </a:xfrm>
          <a:solidFill>
            <a:srgbClr val="F4FBFE"/>
          </a:solidFill>
        </p:grpSpPr>
        <p:sp>
          <p:nvSpPr>
            <p:cNvPr id="49" name="任意多边形: 形状 67">
              <a:extLst>
                <a:ext uri="{FF2B5EF4-FFF2-40B4-BE49-F238E27FC236}">
                  <a16:creationId xmlns="" xmlns:a16="http://schemas.microsoft.com/office/drawing/2014/main" id="{DDE7F5E3-EC99-4B98-9942-9CF564C3EC09}"/>
                </a:ext>
              </a:extLst>
            </p:cNvPr>
            <p:cNvSpPr/>
            <p:nvPr/>
          </p:nvSpPr>
          <p:spPr>
            <a:xfrm flipH="1">
              <a:off x="6632552" y="2127803"/>
              <a:ext cx="1978706" cy="1061607"/>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0" name="椭圆 49">
              <a:extLst>
                <a:ext uri="{FF2B5EF4-FFF2-40B4-BE49-F238E27FC236}">
                  <a16:creationId xmlns="" xmlns:a16="http://schemas.microsoft.com/office/drawing/2014/main" id="{7EEDE773-BD04-46B5-ACD7-D793E0BC1578}"/>
                </a:ext>
              </a:extLst>
            </p:cNvPr>
            <p:cNvSpPr/>
            <p:nvPr/>
          </p:nvSpPr>
          <p:spPr>
            <a:xfrm>
              <a:off x="8511691" y="2127803"/>
              <a:ext cx="199133" cy="1061607"/>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cxnSp>
        <p:nvCxnSpPr>
          <p:cNvPr id="51" name="直接箭头连接符 50">
            <a:extLst>
              <a:ext uri="{FF2B5EF4-FFF2-40B4-BE49-F238E27FC236}">
                <a16:creationId xmlns="" xmlns:a16="http://schemas.microsoft.com/office/drawing/2014/main" id="{25FFCF9E-B77D-4002-8CAE-8C36C256A152}"/>
              </a:ext>
            </a:extLst>
          </p:cNvPr>
          <p:cNvCxnSpPr>
            <a:cxnSpLocks/>
          </p:cNvCxnSpPr>
          <p:nvPr/>
        </p:nvCxnSpPr>
        <p:spPr>
          <a:xfrm>
            <a:off x="5814068" y="3380830"/>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2" name="直接箭头连接符 51">
            <a:extLst>
              <a:ext uri="{FF2B5EF4-FFF2-40B4-BE49-F238E27FC236}">
                <a16:creationId xmlns="" xmlns:a16="http://schemas.microsoft.com/office/drawing/2014/main" id="{25FFCF9E-B77D-4002-8CAE-8C36C256A152}"/>
              </a:ext>
            </a:extLst>
          </p:cNvPr>
          <p:cNvCxnSpPr>
            <a:cxnSpLocks/>
          </p:cNvCxnSpPr>
          <p:nvPr/>
        </p:nvCxnSpPr>
        <p:spPr>
          <a:xfrm>
            <a:off x="5814068" y="3109817"/>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3" name="直接箭头连接符 52">
            <a:extLst>
              <a:ext uri="{FF2B5EF4-FFF2-40B4-BE49-F238E27FC236}">
                <a16:creationId xmlns="" xmlns:a16="http://schemas.microsoft.com/office/drawing/2014/main" id="{25FFCF9E-B77D-4002-8CAE-8C36C256A152}"/>
              </a:ext>
            </a:extLst>
          </p:cNvPr>
          <p:cNvCxnSpPr>
            <a:cxnSpLocks/>
          </p:cNvCxnSpPr>
          <p:nvPr/>
        </p:nvCxnSpPr>
        <p:spPr>
          <a:xfrm>
            <a:off x="5814068" y="3651842"/>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54" name="TextBox 120">
            <a:extLst>
              <a:ext uri="{FF2B5EF4-FFF2-40B4-BE49-F238E27FC236}">
                <a16:creationId xmlns="" xmlns:a16="http://schemas.microsoft.com/office/drawing/2014/main" id="{890033A1-CB2B-46C1-843C-A395BBB7F123}"/>
              </a:ext>
            </a:extLst>
          </p:cNvPr>
          <p:cNvSpPr txBox="1"/>
          <p:nvPr/>
        </p:nvSpPr>
        <p:spPr>
          <a:xfrm>
            <a:off x="5405771" y="3937715"/>
            <a:ext cx="1435768" cy="338554"/>
          </a:xfrm>
          <a:prstGeom prst="rect">
            <a:avLst/>
          </a:prstGeom>
          <a:noFill/>
        </p:spPr>
        <p:txBody>
          <a:bodyPr wrap="square" rtlCol="0" anchor="ctr">
            <a:noAutofit/>
          </a:bodyPr>
          <a:lstStyle/>
          <a:p>
            <a:pPr algn="ctr" fontAlgn="ctr"/>
            <a:r>
              <a:rPr lang="ru-RU" sz="1600" b="1" dirty="0">
                <a:latin typeface="Arial" panose="020B0604020202020204" pitchFamily="34" charset="0"/>
                <a:ea typeface="方正兰亭黑简体" panose="02000000000000000000" pitchFamily="2" charset="-122"/>
                <a:sym typeface="Huawei Sans" panose="020C0503030203020204" pitchFamily="34" charset="0"/>
              </a:rPr>
              <a:t>Eth-Trunk</a:t>
            </a:r>
          </a:p>
        </p:txBody>
      </p:sp>
      <p:grpSp>
        <p:nvGrpSpPr>
          <p:cNvPr id="55" name="组合 54"/>
          <p:cNvGrpSpPr/>
          <p:nvPr/>
        </p:nvGrpSpPr>
        <p:grpSpPr>
          <a:xfrm>
            <a:off x="2740859" y="2591367"/>
            <a:ext cx="714096" cy="1684902"/>
            <a:chOff x="3457608" y="2904334"/>
            <a:chExt cx="714375" cy="1685560"/>
          </a:xfrm>
        </p:grpSpPr>
        <p:sp>
          <p:nvSpPr>
            <p:cNvPr id="56" name="任意多边形 55"/>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58" name="直接箭头连接符 57"/>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9" name="直接箭头连接符 58"/>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sp>
        <p:nvSpPr>
          <p:cNvPr id="61" name="任意多边形 60"/>
          <p:cNvSpPr/>
          <p:nvPr/>
        </p:nvSpPr>
        <p:spPr>
          <a:xfrm flipH="1">
            <a:off x="8776495" y="2667475"/>
            <a:ext cx="683733"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63" name="直接箭头连接符 62"/>
          <p:cNvCxnSpPr/>
          <p:nvPr/>
        </p:nvCxnSpPr>
        <p:spPr>
          <a:xfrm>
            <a:off x="8776495" y="3503781"/>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64" name="直接箭头连接符 63"/>
          <p:cNvCxnSpPr/>
          <p:nvPr/>
        </p:nvCxnSpPr>
        <p:spPr>
          <a:xfrm>
            <a:off x="8776495" y="3283550"/>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65" name="椭圆 64">
            <a:extLst>
              <a:ext uri="{FF2B5EF4-FFF2-40B4-BE49-F238E27FC236}">
                <a16:creationId xmlns="" xmlns:a16="http://schemas.microsoft.com/office/drawing/2014/main" id="{7DBB15C3-7119-4BF5-AC36-6F6AFF9EB213}"/>
              </a:ext>
            </a:extLst>
          </p:cNvPr>
          <p:cNvSpPr/>
          <p:nvPr/>
        </p:nvSpPr>
        <p:spPr>
          <a:xfrm>
            <a:off x="4374595" y="2791847"/>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66" name="椭圆 65">
            <a:extLst>
              <a:ext uri="{FF2B5EF4-FFF2-40B4-BE49-F238E27FC236}">
                <a16:creationId xmlns="" xmlns:a16="http://schemas.microsoft.com/office/drawing/2014/main" id="{7DBB15C3-7119-4BF5-AC36-6F6AFF9EB213}"/>
              </a:ext>
            </a:extLst>
          </p:cNvPr>
          <p:cNvSpPr/>
          <p:nvPr/>
        </p:nvSpPr>
        <p:spPr>
          <a:xfrm>
            <a:off x="7739066" y="2791847"/>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67" name="直接连接符 66"/>
          <p:cNvCxnSpPr>
            <a:stCxn id="66" idx="2"/>
            <a:endCxn id="65" idx="6"/>
          </p:cNvCxnSpPr>
          <p:nvPr/>
        </p:nvCxnSpPr>
        <p:spPr bwMode="auto">
          <a:xfrm flipH="1">
            <a:off x="4590512" y="2899805"/>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9" name="椭圆 68">
            <a:extLst>
              <a:ext uri="{FF2B5EF4-FFF2-40B4-BE49-F238E27FC236}">
                <a16:creationId xmlns="" xmlns:a16="http://schemas.microsoft.com/office/drawing/2014/main" id="{7DBB15C3-7119-4BF5-AC36-6F6AFF9EB213}"/>
              </a:ext>
            </a:extLst>
          </p:cNvPr>
          <p:cNvSpPr/>
          <p:nvPr/>
        </p:nvSpPr>
        <p:spPr>
          <a:xfrm>
            <a:off x="4374595" y="309335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70" name="椭圆 69">
            <a:extLst>
              <a:ext uri="{FF2B5EF4-FFF2-40B4-BE49-F238E27FC236}">
                <a16:creationId xmlns="" xmlns:a16="http://schemas.microsoft.com/office/drawing/2014/main" id="{7DBB15C3-7119-4BF5-AC36-6F6AFF9EB213}"/>
              </a:ext>
            </a:extLst>
          </p:cNvPr>
          <p:cNvSpPr/>
          <p:nvPr/>
        </p:nvSpPr>
        <p:spPr>
          <a:xfrm>
            <a:off x="7739066" y="309335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71" name="直接连接符 70"/>
          <p:cNvCxnSpPr>
            <a:stCxn id="70" idx="2"/>
            <a:endCxn id="69" idx="6"/>
          </p:cNvCxnSpPr>
          <p:nvPr/>
        </p:nvCxnSpPr>
        <p:spPr bwMode="auto">
          <a:xfrm flipH="1">
            <a:off x="4590512" y="3201309"/>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2" name="椭圆 71">
            <a:extLst>
              <a:ext uri="{FF2B5EF4-FFF2-40B4-BE49-F238E27FC236}">
                <a16:creationId xmlns="" xmlns:a16="http://schemas.microsoft.com/office/drawing/2014/main" id="{7DBB15C3-7119-4BF5-AC36-6F6AFF9EB213}"/>
              </a:ext>
            </a:extLst>
          </p:cNvPr>
          <p:cNvSpPr/>
          <p:nvPr/>
        </p:nvSpPr>
        <p:spPr>
          <a:xfrm>
            <a:off x="4374595" y="339485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77" name="椭圆 76">
            <a:extLst>
              <a:ext uri="{FF2B5EF4-FFF2-40B4-BE49-F238E27FC236}">
                <a16:creationId xmlns="" xmlns:a16="http://schemas.microsoft.com/office/drawing/2014/main" id="{7DBB15C3-7119-4BF5-AC36-6F6AFF9EB213}"/>
              </a:ext>
            </a:extLst>
          </p:cNvPr>
          <p:cNvSpPr/>
          <p:nvPr/>
        </p:nvSpPr>
        <p:spPr>
          <a:xfrm>
            <a:off x="7739066" y="339485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78" name="直接连接符 77"/>
          <p:cNvCxnSpPr>
            <a:stCxn id="77" idx="2"/>
            <a:endCxn id="72" idx="6"/>
          </p:cNvCxnSpPr>
          <p:nvPr/>
        </p:nvCxnSpPr>
        <p:spPr bwMode="auto">
          <a:xfrm flipH="1">
            <a:off x="4590512" y="3502813"/>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9" name="椭圆 78">
            <a:extLst>
              <a:ext uri="{FF2B5EF4-FFF2-40B4-BE49-F238E27FC236}">
                <a16:creationId xmlns="" xmlns:a16="http://schemas.microsoft.com/office/drawing/2014/main" id="{7DBB15C3-7119-4BF5-AC36-6F6AFF9EB213}"/>
              </a:ext>
            </a:extLst>
          </p:cNvPr>
          <p:cNvSpPr/>
          <p:nvPr/>
        </p:nvSpPr>
        <p:spPr>
          <a:xfrm>
            <a:off x="4374595" y="369635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80" name="椭圆 79">
            <a:extLst>
              <a:ext uri="{FF2B5EF4-FFF2-40B4-BE49-F238E27FC236}">
                <a16:creationId xmlns="" xmlns:a16="http://schemas.microsoft.com/office/drawing/2014/main" id="{7DBB15C3-7119-4BF5-AC36-6F6AFF9EB213}"/>
              </a:ext>
            </a:extLst>
          </p:cNvPr>
          <p:cNvSpPr/>
          <p:nvPr/>
        </p:nvSpPr>
        <p:spPr>
          <a:xfrm>
            <a:off x="7739066" y="3696359"/>
            <a:ext cx="215916" cy="215916"/>
          </a:xfrm>
          <a:prstGeom prst="ellipse">
            <a:avLst/>
          </a:prstGeom>
          <a:solidFill>
            <a:srgbClr val="FFD17D"/>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F</a:t>
            </a:r>
          </a:p>
        </p:txBody>
      </p:sp>
      <p:cxnSp>
        <p:nvCxnSpPr>
          <p:cNvPr id="81" name="直接连接符 80"/>
          <p:cNvCxnSpPr>
            <a:stCxn id="80" idx="2"/>
            <a:endCxn id="79" idx="6"/>
          </p:cNvCxnSpPr>
          <p:nvPr/>
        </p:nvCxnSpPr>
        <p:spPr bwMode="auto">
          <a:xfrm flipH="1">
            <a:off x="4590512" y="3804317"/>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2" name="直接箭头连接符 81">
            <a:extLst>
              <a:ext uri="{FF2B5EF4-FFF2-40B4-BE49-F238E27FC236}">
                <a16:creationId xmlns="" xmlns:a16="http://schemas.microsoft.com/office/drawing/2014/main" id="{25FFCF9E-B77D-4002-8CAE-8C36C256A152}"/>
              </a:ext>
            </a:extLst>
          </p:cNvPr>
          <p:cNvCxnSpPr>
            <a:cxnSpLocks/>
          </p:cNvCxnSpPr>
          <p:nvPr/>
        </p:nvCxnSpPr>
        <p:spPr>
          <a:xfrm>
            <a:off x="5814068" y="2838804"/>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91" name="椭圆 90">
            <a:extLst>
              <a:ext uri="{FF2B5EF4-FFF2-40B4-BE49-F238E27FC236}">
                <a16:creationId xmlns="" xmlns:a16="http://schemas.microsoft.com/office/drawing/2014/main" id="{E3AA826D-E4AC-459E-9C44-0CE0D8799DF1}"/>
              </a:ext>
            </a:extLst>
          </p:cNvPr>
          <p:cNvSpPr/>
          <p:nvPr/>
        </p:nvSpPr>
        <p:spPr>
          <a:xfrm>
            <a:off x="956801" y="2172128"/>
            <a:ext cx="215916" cy="215916"/>
          </a:xfrm>
          <a:prstGeom prst="ellipse">
            <a:avLst/>
          </a:prstGeom>
          <a:solidFill>
            <a:srgbClr val="FFD17D"/>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F</a:t>
            </a:r>
          </a:p>
        </p:txBody>
      </p:sp>
      <p:sp>
        <p:nvSpPr>
          <p:cNvPr id="92" name="TextBox 120">
            <a:extLst>
              <a:ext uri="{FF2B5EF4-FFF2-40B4-BE49-F238E27FC236}">
                <a16:creationId xmlns="" xmlns:a16="http://schemas.microsoft.com/office/drawing/2014/main" id="{BA178C7B-FB8C-4D9C-9731-7001BEE1F59D}"/>
              </a:ext>
            </a:extLst>
          </p:cNvPr>
          <p:cNvSpPr txBox="1"/>
          <p:nvPr/>
        </p:nvSpPr>
        <p:spPr>
          <a:xfrm>
            <a:off x="1190720" y="2158197"/>
            <a:ext cx="2408834" cy="276999"/>
          </a:xfrm>
          <a:prstGeom prst="rect">
            <a:avLst/>
          </a:prstGeom>
          <a:noFill/>
        </p:spPr>
        <p:txBody>
          <a:bodyPr wrap="square" rtlCol="0">
            <a:noAutofit/>
          </a:bodyPr>
          <a:lstStyle/>
          <a:p>
            <a:pPr fontAlgn="ctr"/>
            <a:r>
              <a:rPr lang="ru-RU" sz="1200" dirty="0">
                <a:latin typeface="Arial" panose="020B0604020202020204" pitchFamily="34" charset="0"/>
                <a:ea typeface="方正兰亭黑简体" panose="02000000000000000000" pitchFamily="2" charset="-122"/>
                <a:sym typeface="Huawei Sans" panose="020C0503030203020204" pitchFamily="34" charset="0"/>
              </a:rPr>
              <a:t>Неисправный интерфейс</a:t>
            </a:r>
          </a:p>
        </p:txBody>
      </p:sp>
      <p:sp>
        <p:nvSpPr>
          <p:cNvPr id="94" name="圆角矩形 93"/>
          <p:cNvSpPr/>
          <p:nvPr/>
        </p:nvSpPr>
        <p:spPr>
          <a:xfrm>
            <a:off x="8782909" y="4047471"/>
            <a:ext cx="2172638" cy="948597"/>
          </a:xfrm>
          <a:prstGeom prst="roundRect">
            <a:avLst>
              <a:gd name="adj" fmla="val 7486"/>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ru-RU" sz="1399"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Интерфейс в состоянии </a:t>
            </a:r>
            <a:r>
              <a:rPr lang="ru-RU" sz="1399" dirty="0" smtClean="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Up. Не </a:t>
            </a:r>
            <a:r>
              <a:rPr lang="ru-RU" sz="1399"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может пересылать пакеты.</a:t>
            </a:r>
          </a:p>
        </p:txBody>
      </p:sp>
      <p:sp>
        <p:nvSpPr>
          <p:cNvPr id="60" name="矩形 59"/>
          <p:cNvSpPr/>
          <p:nvPr/>
        </p:nvSpPr>
        <p:spPr bwMode="auto">
          <a:xfrm>
            <a:off x="1190720" y="1771972"/>
            <a:ext cx="4669954"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73" name="椭圆 72">
            <a:extLst>
              <a:ext uri="{FF2B5EF4-FFF2-40B4-BE49-F238E27FC236}">
                <a16:creationId xmlns="" xmlns:a16="http://schemas.microsoft.com/office/drawing/2014/main" id="{7DBB15C3-7119-4BF5-AC36-6F6AFF9EB213}"/>
              </a:ext>
            </a:extLst>
          </p:cNvPr>
          <p:cNvSpPr/>
          <p:nvPr/>
        </p:nvSpPr>
        <p:spPr>
          <a:xfrm>
            <a:off x="975973" y="1815128"/>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75" name="直接箭头连接符 74"/>
          <p:cNvCxnSpPr>
            <a:stCxn id="80" idx="4"/>
            <a:endCxn id="94" idx="1"/>
          </p:cNvCxnSpPr>
          <p:nvPr/>
        </p:nvCxnSpPr>
        <p:spPr>
          <a:xfrm>
            <a:off x="7847024" y="3912275"/>
            <a:ext cx="935885" cy="609495"/>
          </a:xfrm>
          <a:prstGeom prst="straightConnector1">
            <a:avLst/>
          </a:prstGeom>
          <a:ln w="28575">
            <a:solidFill>
              <a:srgbClr val="FFD17D"/>
            </a:solidFill>
            <a:tailEnd type="triangle"/>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7387097" y="3667185"/>
            <a:ext cx="288000" cy="288000"/>
            <a:chOff x="856677" y="2615810"/>
            <a:chExt cx="288000" cy="288000"/>
          </a:xfrm>
        </p:grpSpPr>
        <p:sp>
          <p:nvSpPr>
            <p:cNvPr id="86" name="椭圆 85"/>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solidFill>
                  <a:srgbClr val="EC7061"/>
                </a:solidFill>
                <a:latin typeface="Arial" panose="020B0604020202020204" pitchFamily="34" charset="0"/>
              </a:endParaRPr>
            </a:p>
          </p:txBody>
        </p:sp>
        <p:grpSp>
          <p:nvGrpSpPr>
            <p:cNvPr id="87" name="组合 86"/>
            <p:cNvGrpSpPr/>
            <p:nvPr/>
          </p:nvGrpSpPr>
          <p:grpSpPr>
            <a:xfrm>
              <a:off x="923444" y="2692169"/>
              <a:ext cx="144001" cy="144002"/>
              <a:chOff x="898853" y="2657982"/>
              <a:chExt cx="203649" cy="203652"/>
            </a:xfrm>
          </p:grpSpPr>
          <p:cxnSp>
            <p:nvCxnSpPr>
              <p:cNvPr id="88" name="直接连接符 87"/>
              <p:cNvCxnSpPr>
                <a:stCxn id="86" idx="3"/>
                <a:endCxn id="86"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9" name="直接连接符 88"/>
              <p:cNvCxnSpPr>
                <a:stCxn id="86" idx="1"/>
                <a:endCxn id="86"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2822793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dirty="0">
                <a:solidFill>
                  <a:schemeClr val="bg1">
                    <a:lumMod val="50000"/>
                  </a:schemeClr>
                </a:solidFill>
                <a:sym typeface="Huawei Sans" panose="020C0503030203020204" pitchFamily="34" charset="0"/>
              </a:rPr>
              <a:t>Требования к надежности сети</a:t>
            </a:r>
          </a:p>
          <a:p>
            <a:r>
              <a:rPr lang="ru-RU" b="1" dirty="0" smtClean="0">
                <a:sym typeface="Huawei Sans" panose="020C0503030203020204" pitchFamily="34" charset="0"/>
              </a:rPr>
              <a:t>Принципы </a:t>
            </a:r>
            <a:r>
              <a:rPr lang="ru-RU" b="1" dirty="0">
                <a:sym typeface="Huawei Sans" panose="020C0503030203020204" pitchFamily="34" charset="0"/>
              </a:rPr>
              <a:t>и </a:t>
            </a:r>
            <a:r>
              <a:rPr lang="ru-RU" b="1" dirty="0" smtClean="0">
                <a:sym typeface="Huawei Sans" panose="020C0503030203020204" pitchFamily="34" charset="0"/>
              </a:rPr>
              <a:t>конфигурация агрегирования </a:t>
            </a:r>
            <a:r>
              <a:rPr lang="ru-RU" b="1" dirty="0">
                <a:sym typeface="Huawei Sans" panose="020C0503030203020204" pitchFamily="34" charset="0"/>
              </a:rPr>
              <a:t>каналов</a:t>
            </a:r>
          </a:p>
          <a:p>
            <a:pPr lvl="1"/>
            <a:r>
              <a:rPr lang="ru-RU" dirty="0">
                <a:solidFill>
                  <a:schemeClr val="bg1">
                    <a:lumMod val="50000"/>
                  </a:schemeClr>
                </a:solidFill>
                <a:sym typeface="Huawei Sans" panose="020C0503030203020204" pitchFamily="34" charset="0"/>
              </a:rPr>
              <a:t>Принципы</a:t>
            </a:r>
          </a:p>
          <a:p>
            <a:pPr lvl="1"/>
            <a:r>
              <a:rPr lang="ru-RU" dirty="0">
                <a:solidFill>
                  <a:schemeClr val="bg1">
                    <a:lumMod val="50000"/>
                  </a:schemeClr>
                </a:solidFill>
                <a:sym typeface="Huawei Sans" panose="020C0503030203020204" pitchFamily="34" charset="0"/>
              </a:rPr>
              <a:t>Ручной режим</a:t>
            </a:r>
          </a:p>
          <a:p>
            <a:pPr lvl="1">
              <a:buFont typeface="Huawei Sans" panose="020C0503030203020204" pitchFamily="34" charset="0"/>
              <a:buChar char="▪"/>
            </a:pPr>
            <a:r>
              <a:rPr lang="ru-RU" b="1" dirty="0">
                <a:sym typeface="Huawei Sans" panose="020C0503030203020204" pitchFamily="34" charset="0"/>
              </a:rPr>
              <a:t>Режим LACP</a:t>
            </a:r>
          </a:p>
          <a:p>
            <a:pPr lvl="1"/>
            <a:r>
              <a:rPr lang="ru-RU" dirty="0">
                <a:solidFill>
                  <a:schemeClr val="bg1">
                    <a:lumMod val="50000"/>
                  </a:schemeClr>
                </a:solidFill>
                <a:sym typeface="Huawei Sans" panose="020C0503030203020204" pitchFamily="34" charset="0"/>
              </a:rPr>
              <a:t>Стандартные сценарии применения</a:t>
            </a:r>
          </a:p>
          <a:p>
            <a:pPr lvl="1"/>
            <a:r>
              <a:rPr lang="ru-RU" dirty="0">
                <a:solidFill>
                  <a:schemeClr val="bg1">
                    <a:lumMod val="50000"/>
                  </a:schemeClr>
                </a:solidFill>
                <a:sym typeface="Huawei Sans" panose="020C0503030203020204" pitchFamily="34" charset="0"/>
              </a:rPr>
              <a:t>Пример </a:t>
            </a:r>
            <a:r>
              <a:rPr lang="ru-RU" dirty="0" smtClean="0">
                <a:solidFill>
                  <a:schemeClr val="bg1">
                    <a:lumMod val="50000"/>
                  </a:schemeClr>
                </a:solidFill>
                <a:sym typeface="Huawei Sans" panose="020C0503030203020204" pitchFamily="34" charset="0"/>
              </a:rPr>
              <a:t>конфигурации</a:t>
            </a:r>
            <a:endParaRPr lang="ru-RU" dirty="0">
              <a:solidFill>
                <a:schemeClr val="bg1">
                  <a:lumMod val="50000"/>
                </a:schemeClr>
              </a:solidFill>
              <a:sym typeface="Huawei Sans" panose="020C0503030203020204" pitchFamily="34" charset="0"/>
            </a:endParaRPr>
          </a:p>
          <a:p>
            <a:r>
              <a:rPr lang="ru-RU" dirty="0">
                <a:solidFill>
                  <a:schemeClr val="bg1">
                    <a:lumMod val="50000"/>
                  </a:schemeClr>
                </a:solidFill>
                <a:sym typeface="Huawei Sans" panose="020C0503030203020204" pitchFamily="34" charset="0"/>
              </a:rPr>
              <a:t>Обзор технологий iStack и CSS</a:t>
            </a:r>
          </a:p>
        </p:txBody>
      </p:sp>
    </p:spTree>
    <p:extLst>
      <p:ext uri="{BB962C8B-B14F-4D97-AF65-F5344CB8AC3E}">
        <p14:creationId xmlns:p14="http://schemas.microsoft.com/office/powerpoint/2010/main" val="1746052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ru-RU" dirty="0"/>
              <a:t>Eth-Trunk, iStack и CSS</a:t>
            </a:r>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468761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ru-RU" dirty="0"/>
              <a:t>LACPDU</a:t>
            </a:r>
          </a:p>
        </p:txBody>
      </p:sp>
      <p:sp>
        <p:nvSpPr>
          <p:cNvPr id="81" name="TextBox 77"/>
          <p:cNvSpPr txBox="1"/>
          <p:nvPr/>
        </p:nvSpPr>
        <p:spPr bwMode="auto">
          <a:xfrm>
            <a:off x="2939455" y="1368274"/>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LACPDU</a:t>
            </a:r>
          </a:p>
        </p:txBody>
      </p:sp>
      <p:sp>
        <p:nvSpPr>
          <p:cNvPr id="83" name="文本占位符 3"/>
          <p:cNvSpPr txBox="1">
            <a:spLocks/>
          </p:cNvSpPr>
          <p:nvPr/>
        </p:nvSpPr>
        <p:spPr bwMode="auto">
          <a:xfrm>
            <a:off x="445914" y="5177348"/>
            <a:ext cx="11303173" cy="1133282"/>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Режим LACP: </a:t>
            </a:r>
            <a:r>
              <a:rPr lang="ru-RU" sz="1500" dirty="0" smtClean="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режим </a:t>
            </a: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агрегирования каналов, использующий протокол LACP. Устройства обмениваются блоками данных протокола управления агрегированием каналов (LACPDU), чтобы гарантировать, что одноранговые интерфейсы являются интерфейсами-участниками, которые принадлежат одному Eth-Trunk и находятся на одном устройстве.</a:t>
            </a:r>
          </a:p>
          <a:p>
            <a:pPr>
              <a:lnSpc>
                <a:spcPct val="100000"/>
              </a:lnSpc>
              <a:buClrTx/>
              <a:buSzPct val="100000"/>
              <a:buFont typeface="Arial" panose="020B0604020202020204" pitchFamily="34" charset="0"/>
              <a:buChar char="•"/>
            </a:pP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LACPDU содержит приоритет устройства, MAC-адрес, приоритет интерфейса и номер интерфейса.</a:t>
            </a:r>
          </a:p>
          <a:p>
            <a:pPr>
              <a:lnSpc>
                <a:spcPct val="100000"/>
              </a:lnSpc>
            </a:pPr>
            <a:endParaRPr lang="en-US" altLang="zh-CN" sz="1399" kern="0"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74" name="直接箭头连接符 73">
            <a:extLst>
              <a:ext uri="{FF2B5EF4-FFF2-40B4-BE49-F238E27FC236}">
                <a16:creationId xmlns="" xmlns:a16="http://schemas.microsoft.com/office/drawing/2014/main" id="{AA906D00-6A37-4E3C-844F-9AFBEFB9CD58}"/>
              </a:ext>
            </a:extLst>
          </p:cNvPr>
          <p:cNvCxnSpPr>
            <a:cxnSpLocks/>
          </p:cNvCxnSpPr>
          <p:nvPr/>
        </p:nvCxnSpPr>
        <p:spPr>
          <a:xfrm>
            <a:off x="2611851" y="1500345"/>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aphicFrame>
        <p:nvGraphicFramePr>
          <p:cNvPr id="75" name="表格 74"/>
          <p:cNvGraphicFramePr>
            <a:graphicFrameLocks noGrp="1"/>
          </p:cNvGraphicFramePr>
          <p:nvPr>
            <p:extLst>
              <p:ext uri="{D42A27DB-BD31-4B8C-83A1-F6EECF244321}">
                <p14:modId xmlns:p14="http://schemas.microsoft.com/office/powerpoint/2010/main" val="3595599482"/>
              </p:ext>
            </p:extLst>
          </p:nvPr>
        </p:nvGraphicFramePr>
        <p:xfrm>
          <a:off x="3827174" y="3642131"/>
          <a:ext cx="2734932" cy="1511412"/>
        </p:xfrm>
        <a:graphic>
          <a:graphicData uri="http://schemas.openxmlformats.org/drawingml/2006/table">
            <a:tbl>
              <a:tblPr firstRow="1" firstCol="1" lastRow="1" lastCol="1" bandRow="1" bandCol="1">
                <a:tableStyleId>{5940675A-B579-460E-94D1-54222C63F5DA}</a:tableStyleId>
              </a:tblPr>
              <a:tblGrid>
                <a:gridCol w="2734932">
                  <a:extLst>
                    <a:ext uri="{9D8B030D-6E8A-4147-A177-3AD203B41FA5}">
                      <a16:colId xmlns="" xmlns:a16="http://schemas.microsoft.com/office/drawing/2014/main" val="20000"/>
                    </a:ext>
                  </a:extLst>
                </a:gridCol>
              </a:tblGrid>
              <a:tr h="251902">
                <a:tc>
                  <a:txBody>
                    <a:bodyPr/>
                    <a:lstStyle/>
                    <a:p>
                      <a:pPr algn="ctr" fontAlgn="ctr">
                        <a:lnSpc>
                          <a:spcPct val="100000"/>
                        </a:lnSpc>
                        <a:spcAft>
                          <a:spcPts val="0"/>
                        </a:spcAft>
                      </a:pPr>
                      <a:r>
                        <a:rPr lang="ru-RU" sz="12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LACPDU</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Приоритет </a:t>
                      </a:r>
                      <a:r>
                        <a:rPr lang="ru-RU" sz="1200" dirty="0" smtClean="0">
                          <a:latin typeface="Arial" panose="020B0604020202020204" pitchFamily="34" charset="0"/>
                          <a:ea typeface="方正兰亭黑简体" panose="02000000000000000000" pitchFamily="2" charset="-122"/>
                          <a:sym typeface="Huawei Sans" panose="020C0503030203020204" pitchFamily="34" charset="0"/>
                        </a:rPr>
                        <a:t>устройства</a:t>
                      </a:r>
                      <a:endParaRPr lang="ru-RU" sz="1200" dirty="0">
                        <a:latin typeface="Arial" panose="020B0604020202020204" pitchFamily="34" charset="0"/>
                        <a:ea typeface="方正兰亭黑简体" panose="02000000000000000000" pitchFamily="2" charset="-122"/>
                        <a:sym typeface="Huawei Sans" panose="020C0503030203020204" pitchFamily="34" charset="0"/>
                      </a:endParaRP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MAC-адрес</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Приоритет интерфейса</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Номер интерфейса</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2519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200" dirty="0">
                          <a:latin typeface="Arial" panose="020B0604020202020204" pitchFamily="34" charset="0"/>
                          <a:ea typeface="方正兰亭黑简体" panose="02000000000000000000" pitchFamily="2" charset="-122"/>
                          <a:sym typeface="Huawei Sans" panose="020C0503030203020204" pitchFamily="34" charset="0"/>
                        </a:rPr>
                        <a:t>...</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bl>
          </a:graphicData>
        </a:graphic>
      </p:graphicFrame>
      <p:sp>
        <p:nvSpPr>
          <p:cNvPr id="85" name="圆角矩形 84"/>
          <p:cNvSpPr/>
          <p:nvPr/>
        </p:nvSpPr>
        <p:spPr>
          <a:xfrm>
            <a:off x="2629703" y="1793321"/>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a:xfrm>
            <a:off x="8677640" y="1793321"/>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a:xfrm>
            <a:off x="2591531" y="1750127"/>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91" name="矩形 90"/>
          <p:cNvSpPr/>
          <p:nvPr/>
        </p:nvSpPr>
        <p:spPr>
          <a:xfrm>
            <a:off x="8998314" y="1750127"/>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92" name="圆角矩形 91"/>
          <p:cNvSpPr/>
          <p:nvPr/>
        </p:nvSpPr>
        <p:spPr bwMode="auto">
          <a:xfrm>
            <a:off x="3036150" y="2003153"/>
            <a:ext cx="468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a:xfrm>
            <a:off x="4915639" y="2036170"/>
            <a:ext cx="2500290" cy="1088573"/>
            <a:chOff x="4917558" y="2321238"/>
            <a:chExt cx="2501267" cy="827519"/>
          </a:xfrm>
          <a:solidFill>
            <a:srgbClr val="F4FBFE"/>
          </a:solidFill>
        </p:grpSpPr>
        <p:sp>
          <p:nvSpPr>
            <p:cNvPr id="94" name="任意多边形: 形状 67">
              <a:extLst>
                <a:ext uri="{FF2B5EF4-FFF2-40B4-BE49-F238E27FC236}">
                  <a16:creationId xmlns="" xmlns:a16="http://schemas.microsoft.com/office/drawing/2014/main" id="{DDE7F5E3-EC99-4B98-9942-9CF564C3EC09}"/>
                </a:ext>
              </a:extLst>
            </p:cNvPr>
            <p:cNvSpPr/>
            <p:nvPr/>
          </p:nvSpPr>
          <p:spPr>
            <a:xfrm flipH="1">
              <a:off x="4917558" y="2321238"/>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95" name="椭圆 94">
              <a:extLst>
                <a:ext uri="{FF2B5EF4-FFF2-40B4-BE49-F238E27FC236}">
                  <a16:creationId xmlns="" xmlns:a16="http://schemas.microsoft.com/office/drawing/2014/main" id="{7EEDE773-BD04-46B5-ACD7-D793E0BC1578}"/>
                </a:ext>
              </a:extLst>
            </p:cNvPr>
            <p:cNvSpPr/>
            <p:nvPr/>
          </p:nvSpPr>
          <p:spPr>
            <a:xfrm>
              <a:off x="7179162" y="2321238"/>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sp>
        <p:nvSpPr>
          <p:cNvPr id="97" name="圆角矩形 96"/>
          <p:cNvSpPr/>
          <p:nvPr/>
        </p:nvSpPr>
        <p:spPr bwMode="auto">
          <a:xfrm>
            <a:off x="8712787" y="2003153"/>
            <a:ext cx="468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3415791" y="2324487"/>
            <a:ext cx="5379753" cy="215916"/>
            <a:chOff x="3417125" y="2293623"/>
            <a:chExt cx="5381854" cy="216000"/>
          </a:xfrm>
        </p:grpSpPr>
        <p:sp>
          <p:nvSpPr>
            <p:cNvPr id="96" name="椭圆 95">
              <a:extLst>
                <a:ext uri="{FF2B5EF4-FFF2-40B4-BE49-F238E27FC236}">
                  <a16:creationId xmlns="" xmlns:a16="http://schemas.microsoft.com/office/drawing/2014/main" id="{7DBB15C3-7119-4BF5-AC36-6F6AFF9EB213}"/>
                </a:ext>
              </a:extLst>
            </p:cNvPr>
            <p:cNvSpPr/>
            <p:nvPr/>
          </p:nvSpPr>
          <p:spPr>
            <a:xfrm>
              <a:off x="3417125" y="22936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98" name="椭圆 97">
              <a:extLst>
                <a:ext uri="{FF2B5EF4-FFF2-40B4-BE49-F238E27FC236}">
                  <a16:creationId xmlns="" xmlns:a16="http://schemas.microsoft.com/office/drawing/2014/main" id="{7DBB15C3-7119-4BF5-AC36-6F6AFF9EB213}"/>
                </a:ext>
              </a:extLst>
            </p:cNvPr>
            <p:cNvSpPr/>
            <p:nvPr/>
          </p:nvSpPr>
          <p:spPr>
            <a:xfrm>
              <a:off x="8582979" y="22936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100" name="直接连接符 99"/>
            <p:cNvCxnSpPr>
              <a:stCxn id="98" idx="2"/>
              <a:endCxn id="96" idx="6"/>
            </p:cNvCxnSpPr>
            <p:nvPr/>
          </p:nvCxnSpPr>
          <p:spPr bwMode="auto">
            <a:xfrm flipH="1">
              <a:off x="3633125" y="24016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5" name="组合 4"/>
          <p:cNvGrpSpPr/>
          <p:nvPr/>
        </p:nvGrpSpPr>
        <p:grpSpPr>
          <a:xfrm>
            <a:off x="3415791" y="2620864"/>
            <a:ext cx="5379753" cy="215916"/>
            <a:chOff x="3417125" y="2590116"/>
            <a:chExt cx="5381854" cy="216000"/>
          </a:xfrm>
        </p:grpSpPr>
        <p:cxnSp>
          <p:nvCxnSpPr>
            <p:cNvPr id="99" name="直接连接符 98"/>
            <p:cNvCxnSpPr>
              <a:stCxn id="103" idx="2"/>
              <a:endCxn id="102" idx="6"/>
            </p:cNvCxnSpPr>
            <p:nvPr/>
          </p:nvCxnSpPr>
          <p:spPr bwMode="auto">
            <a:xfrm flipH="1">
              <a:off x="3633125" y="2698116"/>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2" name="椭圆 101">
              <a:extLst>
                <a:ext uri="{FF2B5EF4-FFF2-40B4-BE49-F238E27FC236}">
                  <a16:creationId xmlns="" xmlns:a16="http://schemas.microsoft.com/office/drawing/2014/main" id="{7DBB15C3-7119-4BF5-AC36-6F6AFF9EB213}"/>
                </a:ext>
              </a:extLst>
            </p:cNvPr>
            <p:cNvSpPr/>
            <p:nvPr/>
          </p:nvSpPr>
          <p:spPr>
            <a:xfrm>
              <a:off x="3417125" y="25901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03" name="椭圆 102">
              <a:extLst>
                <a:ext uri="{FF2B5EF4-FFF2-40B4-BE49-F238E27FC236}">
                  <a16:creationId xmlns="" xmlns:a16="http://schemas.microsoft.com/office/drawing/2014/main" id="{7DBB15C3-7119-4BF5-AC36-6F6AFF9EB213}"/>
                </a:ext>
              </a:extLst>
            </p:cNvPr>
            <p:cNvSpPr/>
            <p:nvPr/>
          </p:nvSpPr>
          <p:spPr>
            <a:xfrm>
              <a:off x="8582979" y="25901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grpSp>
        <p:nvGrpSpPr>
          <p:cNvPr id="6" name="组合 5"/>
          <p:cNvGrpSpPr/>
          <p:nvPr/>
        </p:nvGrpSpPr>
        <p:grpSpPr>
          <a:xfrm>
            <a:off x="3415791" y="2963371"/>
            <a:ext cx="5379753" cy="215916"/>
            <a:chOff x="3417125" y="2932757"/>
            <a:chExt cx="5381854" cy="216000"/>
          </a:xfrm>
        </p:grpSpPr>
        <p:cxnSp>
          <p:nvCxnSpPr>
            <p:cNvPr id="101" name="直接连接符 100"/>
            <p:cNvCxnSpPr>
              <a:stCxn id="105" idx="2"/>
              <a:endCxn id="104" idx="6"/>
            </p:cNvCxnSpPr>
            <p:nvPr/>
          </p:nvCxnSpPr>
          <p:spPr bwMode="auto">
            <a:xfrm flipH="1">
              <a:off x="3633125" y="3040757"/>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4" name="椭圆 103">
              <a:extLst>
                <a:ext uri="{FF2B5EF4-FFF2-40B4-BE49-F238E27FC236}">
                  <a16:creationId xmlns="" xmlns:a16="http://schemas.microsoft.com/office/drawing/2014/main" id="{7DBB15C3-7119-4BF5-AC36-6F6AFF9EB213}"/>
                </a:ext>
              </a:extLst>
            </p:cNvPr>
            <p:cNvSpPr/>
            <p:nvPr/>
          </p:nvSpPr>
          <p:spPr>
            <a:xfrm>
              <a:off x="3417125" y="29327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05" name="椭圆 104">
              <a:extLst>
                <a:ext uri="{FF2B5EF4-FFF2-40B4-BE49-F238E27FC236}">
                  <a16:creationId xmlns="" xmlns:a16="http://schemas.microsoft.com/office/drawing/2014/main" id="{7DBB15C3-7119-4BF5-AC36-6F6AFF9EB213}"/>
                </a:ext>
              </a:extLst>
            </p:cNvPr>
            <p:cNvSpPr/>
            <p:nvPr/>
          </p:nvSpPr>
          <p:spPr>
            <a:xfrm>
              <a:off x="8582979" y="29327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sp>
        <p:nvSpPr>
          <p:cNvPr id="106" name="TextBox 120">
            <a:extLst>
              <a:ext uri="{FF2B5EF4-FFF2-40B4-BE49-F238E27FC236}">
                <a16:creationId xmlns="" xmlns:a16="http://schemas.microsoft.com/office/drawing/2014/main" id="{890033A1-CB2B-46C1-843C-A395BBB7F123}"/>
              </a:ext>
            </a:extLst>
          </p:cNvPr>
          <p:cNvSpPr txBox="1"/>
          <p:nvPr/>
        </p:nvSpPr>
        <p:spPr>
          <a:xfrm>
            <a:off x="4935260" y="1711089"/>
            <a:ext cx="243882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 в режиме LACP</a:t>
            </a:r>
          </a:p>
        </p:txBody>
      </p:sp>
      <p:sp>
        <p:nvSpPr>
          <p:cNvPr id="107" name="TextBox 77"/>
          <p:cNvSpPr txBox="1"/>
          <p:nvPr/>
        </p:nvSpPr>
        <p:spPr bwMode="auto">
          <a:xfrm>
            <a:off x="2943057" y="1987110"/>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sp>
        <p:nvSpPr>
          <p:cNvPr id="108" name="TextBox 77"/>
          <p:cNvSpPr txBox="1"/>
          <p:nvPr/>
        </p:nvSpPr>
        <p:spPr bwMode="auto">
          <a:xfrm>
            <a:off x="8689022" y="2003153"/>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cxnSp>
        <p:nvCxnSpPr>
          <p:cNvPr id="109" name="直接箭头连接符 108">
            <a:extLst>
              <a:ext uri="{FF2B5EF4-FFF2-40B4-BE49-F238E27FC236}">
                <a16:creationId xmlns="" xmlns:a16="http://schemas.microsoft.com/office/drawing/2014/main" id="{AA906D00-6A37-4E3C-844F-9AFBEFB9CD58}"/>
              </a:ext>
            </a:extLst>
          </p:cNvPr>
          <p:cNvCxnSpPr>
            <a:cxnSpLocks/>
          </p:cNvCxnSpPr>
          <p:nvPr/>
        </p:nvCxnSpPr>
        <p:spPr>
          <a:xfrm>
            <a:off x="3827174" y="250824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0" name="直接箭头连接符 109">
            <a:extLst>
              <a:ext uri="{FF2B5EF4-FFF2-40B4-BE49-F238E27FC236}">
                <a16:creationId xmlns="" xmlns:a16="http://schemas.microsoft.com/office/drawing/2014/main" id="{AA906D00-6A37-4E3C-844F-9AFBEFB9CD58}"/>
              </a:ext>
            </a:extLst>
          </p:cNvPr>
          <p:cNvCxnSpPr>
            <a:cxnSpLocks/>
          </p:cNvCxnSpPr>
          <p:nvPr/>
        </p:nvCxnSpPr>
        <p:spPr>
          <a:xfrm>
            <a:off x="3827174" y="2777013"/>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1" name="直接箭头连接符 110">
            <a:extLst>
              <a:ext uri="{FF2B5EF4-FFF2-40B4-BE49-F238E27FC236}">
                <a16:creationId xmlns="" xmlns:a16="http://schemas.microsoft.com/office/drawing/2014/main" id="{AA906D00-6A37-4E3C-844F-9AFBEFB9CD58}"/>
              </a:ext>
            </a:extLst>
          </p:cNvPr>
          <p:cNvCxnSpPr>
            <a:cxnSpLocks/>
          </p:cNvCxnSpPr>
          <p:nvPr/>
        </p:nvCxnSpPr>
        <p:spPr>
          <a:xfrm>
            <a:off x="3827174" y="313819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2" name="直接箭头连接符 111">
            <a:extLst>
              <a:ext uri="{FF2B5EF4-FFF2-40B4-BE49-F238E27FC236}">
                <a16:creationId xmlns="" xmlns:a16="http://schemas.microsoft.com/office/drawing/2014/main" id="{AA906D00-6A37-4E3C-844F-9AFBEFB9CD58}"/>
              </a:ext>
            </a:extLst>
          </p:cNvPr>
          <p:cNvCxnSpPr>
            <a:cxnSpLocks/>
          </p:cNvCxnSpPr>
          <p:nvPr/>
        </p:nvCxnSpPr>
        <p:spPr>
          <a:xfrm>
            <a:off x="7940367" y="2523475"/>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3" name="直接箭头连接符 112">
            <a:extLst>
              <a:ext uri="{FF2B5EF4-FFF2-40B4-BE49-F238E27FC236}">
                <a16:creationId xmlns="" xmlns:a16="http://schemas.microsoft.com/office/drawing/2014/main" id="{AA906D00-6A37-4E3C-844F-9AFBEFB9CD58}"/>
              </a:ext>
            </a:extLst>
          </p:cNvPr>
          <p:cNvCxnSpPr>
            <a:cxnSpLocks/>
          </p:cNvCxnSpPr>
          <p:nvPr/>
        </p:nvCxnSpPr>
        <p:spPr>
          <a:xfrm>
            <a:off x="7940367" y="2792247"/>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4" name="直接箭头连接符 113">
            <a:extLst>
              <a:ext uri="{FF2B5EF4-FFF2-40B4-BE49-F238E27FC236}">
                <a16:creationId xmlns="" xmlns:a16="http://schemas.microsoft.com/office/drawing/2014/main" id="{AA906D00-6A37-4E3C-844F-9AFBEFB9CD58}"/>
              </a:ext>
            </a:extLst>
          </p:cNvPr>
          <p:cNvCxnSpPr>
            <a:cxnSpLocks/>
          </p:cNvCxnSpPr>
          <p:nvPr/>
        </p:nvCxnSpPr>
        <p:spPr>
          <a:xfrm>
            <a:off x="7940367" y="3153426"/>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grpSp>
        <p:nvGrpSpPr>
          <p:cNvPr id="8" name="组合 7"/>
          <p:cNvGrpSpPr/>
          <p:nvPr/>
        </p:nvGrpSpPr>
        <p:grpSpPr>
          <a:xfrm>
            <a:off x="5227608" y="90742"/>
            <a:ext cx="6808817" cy="283553"/>
            <a:chOff x="7562321" y="90742"/>
            <a:chExt cx="4474104" cy="283553"/>
          </a:xfrm>
        </p:grpSpPr>
        <p:sp>
          <p:nvSpPr>
            <p:cNvPr id="45" name="五边形 44"/>
            <p:cNvSpPr/>
            <p:nvPr/>
          </p:nvSpPr>
          <p:spPr bwMode="auto">
            <a:xfrm>
              <a:off x="7562321" y="90742"/>
              <a:ext cx="899749" cy="28355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rgbClr val="FFFFFF"/>
                  </a:solidFill>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46" name="燕尾形 45"/>
            <p:cNvSpPr/>
            <p:nvPr/>
          </p:nvSpPr>
          <p:spPr bwMode="auto">
            <a:xfrm>
              <a:off x="8381766" y="90742"/>
              <a:ext cx="1367951"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47" name="燕尾形 46"/>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48" name="燕尾形 47"/>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grpSp>
        <p:nvGrpSpPr>
          <p:cNvPr id="2" name="组合 1"/>
          <p:cNvGrpSpPr/>
          <p:nvPr/>
        </p:nvGrpSpPr>
        <p:grpSpPr>
          <a:xfrm>
            <a:off x="3415791" y="2036170"/>
            <a:ext cx="5379753" cy="215916"/>
            <a:chOff x="3417125" y="2005194"/>
            <a:chExt cx="5381854" cy="216000"/>
          </a:xfrm>
        </p:grpSpPr>
        <p:sp>
          <p:nvSpPr>
            <p:cNvPr id="38" name="椭圆 37">
              <a:extLst>
                <a:ext uri="{FF2B5EF4-FFF2-40B4-BE49-F238E27FC236}">
                  <a16:creationId xmlns="" xmlns:a16="http://schemas.microsoft.com/office/drawing/2014/main" id="{7DBB15C3-7119-4BF5-AC36-6F6AFF9EB213}"/>
                </a:ext>
              </a:extLst>
            </p:cNvPr>
            <p:cNvSpPr/>
            <p:nvPr/>
          </p:nvSpPr>
          <p:spPr>
            <a:xfrm>
              <a:off x="3417125" y="2005194"/>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39" name="椭圆 38">
              <a:extLst>
                <a:ext uri="{FF2B5EF4-FFF2-40B4-BE49-F238E27FC236}">
                  <a16:creationId xmlns="" xmlns:a16="http://schemas.microsoft.com/office/drawing/2014/main" id="{7DBB15C3-7119-4BF5-AC36-6F6AFF9EB213}"/>
                </a:ext>
              </a:extLst>
            </p:cNvPr>
            <p:cNvSpPr/>
            <p:nvPr/>
          </p:nvSpPr>
          <p:spPr>
            <a:xfrm>
              <a:off x="8582979" y="2005194"/>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40" name="直接连接符 39"/>
            <p:cNvCxnSpPr>
              <a:stCxn id="39" idx="2"/>
              <a:endCxn id="38" idx="6"/>
            </p:cNvCxnSpPr>
            <p:nvPr/>
          </p:nvCxnSpPr>
          <p:spPr bwMode="auto">
            <a:xfrm flipH="1">
              <a:off x="3633125" y="2113194"/>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cxnSp>
        <p:nvCxnSpPr>
          <p:cNvPr id="49" name="直接箭头连接符 48">
            <a:extLst>
              <a:ext uri="{FF2B5EF4-FFF2-40B4-BE49-F238E27FC236}">
                <a16:creationId xmlns="" xmlns:a16="http://schemas.microsoft.com/office/drawing/2014/main" id="{AA906D00-6A37-4E3C-844F-9AFBEFB9CD58}"/>
              </a:ext>
            </a:extLst>
          </p:cNvPr>
          <p:cNvCxnSpPr>
            <a:cxnSpLocks/>
          </p:cNvCxnSpPr>
          <p:nvPr/>
        </p:nvCxnSpPr>
        <p:spPr>
          <a:xfrm>
            <a:off x="3827174" y="220850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0" name="直接箭头连接符 49">
            <a:extLst>
              <a:ext uri="{FF2B5EF4-FFF2-40B4-BE49-F238E27FC236}">
                <a16:creationId xmlns="" xmlns:a16="http://schemas.microsoft.com/office/drawing/2014/main" id="{AA906D00-6A37-4E3C-844F-9AFBEFB9CD58}"/>
              </a:ext>
            </a:extLst>
          </p:cNvPr>
          <p:cNvCxnSpPr>
            <a:cxnSpLocks/>
          </p:cNvCxnSpPr>
          <p:nvPr/>
        </p:nvCxnSpPr>
        <p:spPr>
          <a:xfrm>
            <a:off x="7940367" y="2227545"/>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51" name="梯形 2"/>
          <p:cNvSpPr/>
          <p:nvPr/>
        </p:nvSpPr>
        <p:spPr>
          <a:xfrm>
            <a:off x="3832542" y="3176194"/>
            <a:ext cx="2814018" cy="397340"/>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75808 w 5035541"/>
              <a:gd name="connsiteY0" fmla="*/ 728528 h 734506"/>
              <a:gd name="connsiteX1" fmla="*/ -1 w 5035541"/>
              <a:gd name="connsiteY1" fmla="*/ 7620 h 734506"/>
              <a:gd name="connsiteX2" fmla="*/ 1097483 w 5035541"/>
              <a:gd name="connsiteY2" fmla="*/ 0 h 734506"/>
              <a:gd name="connsiteX3" fmla="*/ 5035541 w 5035541"/>
              <a:gd name="connsiteY3" fmla="*/ 734506 h 734506"/>
              <a:gd name="connsiteX4" fmla="*/ 75808 w 5035541"/>
              <a:gd name="connsiteY4" fmla="*/ 728528 h 734506"/>
              <a:gd name="connsiteX0" fmla="*/ 1 w 4959734"/>
              <a:gd name="connsiteY0" fmla="*/ 728528 h 734506"/>
              <a:gd name="connsiteX1" fmla="*/ 9542 w 4959734"/>
              <a:gd name="connsiteY1" fmla="*/ 1430 h 734506"/>
              <a:gd name="connsiteX2" fmla="*/ 1021676 w 4959734"/>
              <a:gd name="connsiteY2" fmla="*/ 0 h 734506"/>
              <a:gd name="connsiteX3" fmla="*/ 4959734 w 4959734"/>
              <a:gd name="connsiteY3" fmla="*/ 734506 h 734506"/>
              <a:gd name="connsiteX4" fmla="*/ 1 w 4959734"/>
              <a:gd name="connsiteY4" fmla="*/ 728528 h 734506"/>
              <a:gd name="connsiteX0" fmla="*/ 1 w 6247746"/>
              <a:gd name="connsiteY0" fmla="*/ 728528 h 746889"/>
              <a:gd name="connsiteX1" fmla="*/ 9542 w 6247746"/>
              <a:gd name="connsiteY1" fmla="*/ 1430 h 746889"/>
              <a:gd name="connsiteX2" fmla="*/ 1021676 w 6247746"/>
              <a:gd name="connsiteY2" fmla="*/ 0 h 746889"/>
              <a:gd name="connsiteX3" fmla="*/ 6247746 w 6247746"/>
              <a:gd name="connsiteY3" fmla="*/ 746889 h 746889"/>
              <a:gd name="connsiteX4" fmla="*/ 1 w 6247746"/>
              <a:gd name="connsiteY4" fmla="*/ 728528 h 746889"/>
              <a:gd name="connsiteX0" fmla="*/ 1 w 6399372"/>
              <a:gd name="connsiteY0" fmla="*/ 728528 h 784501"/>
              <a:gd name="connsiteX1" fmla="*/ 9542 w 6399372"/>
              <a:gd name="connsiteY1" fmla="*/ 1430 h 784501"/>
              <a:gd name="connsiteX2" fmla="*/ 1021676 w 6399372"/>
              <a:gd name="connsiteY2" fmla="*/ 0 h 784501"/>
              <a:gd name="connsiteX3" fmla="*/ 6399372 w 6399372"/>
              <a:gd name="connsiteY3" fmla="*/ 784501 h 784501"/>
              <a:gd name="connsiteX4" fmla="*/ 1 w 6399372"/>
              <a:gd name="connsiteY4" fmla="*/ 728528 h 784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372" h="784501">
                <a:moveTo>
                  <a:pt x="1" y="728528"/>
                </a:moveTo>
                <a:lnTo>
                  <a:pt x="9542" y="1430"/>
                </a:lnTo>
                <a:lnTo>
                  <a:pt x="1021676" y="0"/>
                </a:lnTo>
                <a:lnTo>
                  <a:pt x="6399372" y="784501"/>
                </a:lnTo>
                <a:lnTo>
                  <a:pt x="1" y="728528"/>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ndParaRPr>
          </a:p>
        </p:txBody>
      </p:sp>
    </p:spTree>
    <p:extLst>
      <p:ext uri="{BB962C8B-B14F-4D97-AF65-F5344CB8AC3E}">
        <p14:creationId xmlns:p14="http://schemas.microsoft.com/office/powerpoint/2010/main" val="4883605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ru-RU" dirty="0"/>
              <a:t>Приоритет системы</a:t>
            </a:r>
          </a:p>
        </p:txBody>
      </p:sp>
      <p:sp>
        <p:nvSpPr>
          <p:cNvPr id="83" name="文本占位符 3"/>
          <p:cNvSpPr txBox="1">
            <a:spLocks/>
          </p:cNvSpPr>
          <p:nvPr/>
        </p:nvSpPr>
        <p:spPr bwMode="auto">
          <a:xfrm>
            <a:off x="445914" y="1150283"/>
            <a:ext cx="11295413" cy="1499337"/>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В режиме LACP количество активных интерфейсов, выбранных устройствами на обоих концах, должно быть согласованным; в противном случае установить Eth-Trunk будет невозможно. В этом случае настройте один конец в качестве Actor. После чего другой конец выбирает активные интерфейсы в соответствии с Actor.</a:t>
            </a:r>
          </a:p>
          <a:p>
            <a:pPr>
              <a:buClrTx/>
              <a:buSzPct val="100000"/>
              <a:buFont typeface="Arial" panose="020B0604020202020204" pitchFamily="34" charset="0"/>
              <a:buChar char="•"/>
            </a:pPr>
            <a:r>
              <a:rPr lang="ru-RU" sz="15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Actor определяется на основе приоритета системы LACP. Меньшее значение указывает на более высокий приоритет.</a:t>
            </a:r>
          </a:p>
          <a:p>
            <a:endParaRPr lang="en-US" altLang="zh-CN" sz="1500" kern="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a:xfrm>
            <a:off x="7565227" y="4638385"/>
            <a:ext cx="4176099" cy="1666171"/>
          </a:xfrm>
          <a:prstGeom prst="roundRect">
            <a:avLst>
              <a:gd name="adj" fmla="val 7486"/>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ru-RU" sz="1399"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По умолчанию приоритет системы LACP имеет значение 32768. Меньшее значение указывает на более высокий приоритет. Обычно используется значение по умолчанию. Если приоритеты совпадают, LACP выбирает Actor путем сравнения MAC-адресов. Меньший MAC-адрес указывает на более высокий приоритет.</a:t>
            </a:r>
          </a:p>
        </p:txBody>
      </p:sp>
      <p:graphicFrame>
        <p:nvGraphicFramePr>
          <p:cNvPr id="48" name="表格 47"/>
          <p:cNvGraphicFramePr>
            <a:graphicFrameLocks noGrp="1"/>
          </p:cNvGraphicFramePr>
          <p:nvPr>
            <p:extLst/>
          </p:nvPr>
        </p:nvGraphicFramePr>
        <p:xfrm>
          <a:off x="3876465" y="4793144"/>
          <a:ext cx="2734932" cy="1511412"/>
        </p:xfrm>
        <a:graphic>
          <a:graphicData uri="http://schemas.openxmlformats.org/drawingml/2006/table">
            <a:tbl>
              <a:tblPr firstRow="1" firstCol="1" lastRow="1" lastCol="1" bandRow="1" bandCol="1">
                <a:tableStyleId>{5940675A-B579-460E-94D1-54222C63F5DA}</a:tableStyleId>
              </a:tblPr>
              <a:tblGrid>
                <a:gridCol w="2734932">
                  <a:extLst>
                    <a:ext uri="{9D8B030D-6E8A-4147-A177-3AD203B41FA5}">
                      <a16:colId xmlns="" xmlns:a16="http://schemas.microsoft.com/office/drawing/2014/main" val="20000"/>
                    </a:ext>
                  </a:extLst>
                </a:gridCol>
              </a:tblGrid>
              <a:tr h="251902">
                <a:tc>
                  <a:txBody>
                    <a:bodyPr/>
                    <a:lstStyle/>
                    <a:p>
                      <a:pPr algn="ctr" fontAlgn="ctr">
                        <a:lnSpc>
                          <a:spcPct val="100000"/>
                        </a:lnSpc>
                        <a:spcAft>
                          <a:spcPts val="0"/>
                        </a:spcAft>
                      </a:pPr>
                      <a:r>
                        <a:rPr lang="ru-RU" sz="12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LACPDU</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Приоритет устройства</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MAC-адрес</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Приоритет интерфейса</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Номер интерфейса</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2519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200" dirty="0">
                          <a:latin typeface="Arial" panose="020B0604020202020204" pitchFamily="34" charset="0"/>
                          <a:ea typeface="方正兰亭黑简体" panose="02000000000000000000" pitchFamily="2" charset="-122"/>
                          <a:sym typeface="Huawei Sans" panose="020C0503030203020204" pitchFamily="34" charset="0"/>
                        </a:rPr>
                        <a:t>...</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bl>
          </a:graphicData>
        </a:graphic>
      </p:graphicFrame>
      <p:sp>
        <p:nvSpPr>
          <p:cNvPr id="53" name="圆角矩形 52"/>
          <p:cNvSpPr/>
          <p:nvPr/>
        </p:nvSpPr>
        <p:spPr>
          <a:xfrm>
            <a:off x="2629703" y="294353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a:xfrm>
            <a:off x="8677640" y="294353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a:xfrm>
            <a:off x="2550915" y="2906448"/>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60" name="矩形 59"/>
          <p:cNvSpPr/>
          <p:nvPr/>
        </p:nvSpPr>
        <p:spPr>
          <a:xfrm>
            <a:off x="9018634" y="2906448"/>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61" name="圆角矩形 60"/>
          <p:cNvSpPr/>
          <p:nvPr/>
        </p:nvSpPr>
        <p:spPr bwMode="auto">
          <a:xfrm>
            <a:off x="3068719" y="3153372"/>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a:xfrm>
            <a:off x="4915639" y="3234425"/>
            <a:ext cx="2500290" cy="1115065"/>
            <a:chOff x="4917558" y="3349938"/>
            <a:chExt cx="2501267" cy="827519"/>
          </a:xfrm>
          <a:solidFill>
            <a:srgbClr val="F4FBFE"/>
          </a:solidFill>
        </p:grpSpPr>
        <p:sp>
          <p:nvSpPr>
            <p:cNvPr id="62" name="任意多边形: 形状 67">
              <a:extLst>
                <a:ext uri="{FF2B5EF4-FFF2-40B4-BE49-F238E27FC236}">
                  <a16:creationId xmlns="" xmlns:a16="http://schemas.microsoft.com/office/drawing/2014/main" id="{DDE7F5E3-EC99-4B98-9942-9CF564C3EC09}"/>
                </a:ext>
              </a:extLst>
            </p:cNvPr>
            <p:cNvSpPr/>
            <p:nvPr/>
          </p:nvSpPr>
          <p:spPr>
            <a:xfrm flipH="1">
              <a:off x="4917558" y="3349938"/>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63" name="椭圆 62">
              <a:extLst>
                <a:ext uri="{FF2B5EF4-FFF2-40B4-BE49-F238E27FC236}">
                  <a16:creationId xmlns="" xmlns:a16="http://schemas.microsoft.com/office/drawing/2014/main" id="{7EEDE773-BD04-46B5-ACD7-D793E0BC1578}"/>
                </a:ext>
              </a:extLst>
            </p:cNvPr>
            <p:cNvSpPr/>
            <p:nvPr/>
          </p:nvSpPr>
          <p:spPr>
            <a:xfrm>
              <a:off x="7179162" y="3349938"/>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sp>
        <p:nvSpPr>
          <p:cNvPr id="65" name="圆角矩形 64"/>
          <p:cNvSpPr/>
          <p:nvPr/>
        </p:nvSpPr>
        <p:spPr bwMode="auto">
          <a:xfrm>
            <a:off x="8702627" y="3153372"/>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3415791" y="3482322"/>
            <a:ext cx="5379753" cy="215916"/>
            <a:chOff x="3417125" y="3322323"/>
            <a:chExt cx="5381854" cy="216000"/>
          </a:xfrm>
        </p:grpSpPr>
        <p:sp>
          <p:nvSpPr>
            <p:cNvPr id="64" name="椭圆 63">
              <a:extLst>
                <a:ext uri="{FF2B5EF4-FFF2-40B4-BE49-F238E27FC236}">
                  <a16:creationId xmlns="" xmlns:a16="http://schemas.microsoft.com/office/drawing/2014/main" id="{7DBB15C3-7119-4BF5-AC36-6F6AFF9EB213}"/>
                </a:ext>
              </a:extLst>
            </p:cNvPr>
            <p:cNvSpPr/>
            <p:nvPr/>
          </p:nvSpPr>
          <p:spPr>
            <a:xfrm>
              <a:off x="3417125"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66" name="椭圆 65">
              <a:extLst>
                <a:ext uri="{FF2B5EF4-FFF2-40B4-BE49-F238E27FC236}">
                  <a16:creationId xmlns="" xmlns:a16="http://schemas.microsoft.com/office/drawing/2014/main" id="{7DBB15C3-7119-4BF5-AC36-6F6AFF9EB213}"/>
                </a:ext>
              </a:extLst>
            </p:cNvPr>
            <p:cNvSpPr/>
            <p:nvPr/>
          </p:nvSpPr>
          <p:spPr>
            <a:xfrm>
              <a:off x="8582979"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68" name="直接连接符 67"/>
            <p:cNvCxnSpPr>
              <a:stCxn id="66" idx="2"/>
              <a:endCxn id="64" idx="6"/>
            </p:cNvCxnSpPr>
            <p:nvPr/>
          </p:nvCxnSpPr>
          <p:spPr bwMode="auto">
            <a:xfrm flipH="1">
              <a:off x="3633125" y="34303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3" name="组合 2"/>
          <p:cNvGrpSpPr/>
          <p:nvPr/>
        </p:nvGrpSpPr>
        <p:grpSpPr>
          <a:xfrm>
            <a:off x="3415791" y="3778699"/>
            <a:ext cx="5379753" cy="215916"/>
            <a:chOff x="3417125" y="3618816"/>
            <a:chExt cx="5381854" cy="216000"/>
          </a:xfrm>
        </p:grpSpPr>
        <p:cxnSp>
          <p:nvCxnSpPr>
            <p:cNvPr id="67" name="直接连接符 66"/>
            <p:cNvCxnSpPr>
              <a:stCxn id="71" idx="2"/>
              <a:endCxn id="70" idx="6"/>
            </p:cNvCxnSpPr>
            <p:nvPr/>
          </p:nvCxnSpPr>
          <p:spPr bwMode="auto">
            <a:xfrm flipH="1">
              <a:off x="3633125" y="3726816"/>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0" name="椭圆 69">
              <a:extLst>
                <a:ext uri="{FF2B5EF4-FFF2-40B4-BE49-F238E27FC236}">
                  <a16:creationId xmlns="" xmlns:a16="http://schemas.microsoft.com/office/drawing/2014/main" id="{7DBB15C3-7119-4BF5-AC36-6F6AFF9EB213}"/>
                </a:ext>
              </a:extLst>
            </p:cNvPr>
            <p:cNvSpPr/>
            <p:nvPr/>
          </p:nvSpPr>
          <p:spPr>
            <a:xfrm>
              <a:off x="3417125" y="36188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71" name="椭圆 70">
              <a:extLst>
                <a:ext uri="{FF2B5EF4-FFF2-40B4-BE49-F238E27FC236}">
                  <a16:creationId xmlns="" xmlns:a16="http://schemas.microsoft.com/office/drawing/2014/main" id="{7DBB15C3-7119-4BF5-AC36-6F6AFF9EB213}"/>
                </a:ext>
              </a:extLst>
            </p:cNvPr>
            <p:cNvSpPr/>
            <p:nvPr/>
          </p:nvSpPr>
          <p:spPr>
            <a:xfrm>
              <a:off x="8582979" y="36188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grpSp>
        <p:nvGrpSpPr>
          <p:cNvPr id="5" name="组合 4"/>
          <p:cNvGrpSpPr/>
          <p:nvPr/>
        </p:nvGrpSpPr>
        <p:grpSpPr>
          <a:xfrm>
            <a:off x="3415791" y="4121206"/>
            <a:ext cx="5379753" cy="215916"/>
            <a:chOff x="3417125" y="3961457"/>
            <a:chExt cx="5381854" cy="216000"/>
          </a:xfrm>
        </p:grpSpPr>
        <p:cxnSp>
          <p:nvCxnSpPr>
            <p:cNvPr id="69" name="直接连接符 68"/>
            <p:cNvCxnSpPr>
              <a:stCxn id="73" idx="2"/>
              <a:endCxn id="72" idx="6"/>
            </p:cNvCxnSpPr>
            <p:nvPr/>
          </p:nvCxnSpPr>
          <p:spPr bwMode="auto">
            <a:xfrm flipH="1">
              <a:off x="3633125" y="4069457"/>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2" name="椭圆 71">
              <a:extLst>
                <a:ext uri="{FF2B5EF4-FFF2-40B4-BE49-F238E27FC236}">
                  <a16:creationId xmlns="" xmlns:a16="http://schemas.microsoft.com/office/drawing/2014/main" id="{7DBB15C3-7119-4BF5-AC36-6F6AFF9EB213}"/>
                </a:ext>
              </a:extLst>
            </p:cNvPr>
            <p:cNvSpPr/>
            <p:nvPr/>
          </p:nvSpPr>
          <p:spPr>
            <a:xfrm>
              <a:off x="3417125" y="39614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73" name="椭圆 72">
              <a:extLst>
                <a:ext uri="{FF2B5EF4-FFF2-40B4-BE49-F238E27FC236}">
                  <a16:creationId xmlns="" xmlns:a16="http://schemas.microsoft.com/office/drawing/2014/main" id="{7DBB15C3-7119-4BF5-AC36-6F6AFF9EB213}"/>
                </a:ext>
              </a:extLst>
            </p:cNvPr>
            <p:cNvSpPr/>
            <p:nvPr/>
          </p:nvSpPr>
          <p:spPr>
            <a:xfrm>
              <a:off x="8582979" y="39614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sp>
        <p:nvSpPr>
          <p:cNvPr id="74" name="TextBox 120">
            <a:extLst>
              <a:ext uri="{FF2B5EF4-FFF2-40B4-BE49-F238E27FC236}">
                <a16:creationId xmlns="" xmlns:a16="http://schemas.microsoft.com/office/drawing/2014/main" id="{890033A1-CB2B-46C1-843C-A395BBB7F123}"/>
              </a:ext>
            </a:extLst>
          </p:cNvPr>
          <p:cNvSpPr txBox="1"/>
          <p:nvPr/>
        </p:nvSpPr>
        <p:spPr>
          <a:xfrm>
            <a:off x="4987113" y="2917889"/>
            <a:ext cx="243882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 в режиме LACP</a:t>
            </a:r>
          </a:p>
        </p:txBody>
      </p:sp>
      <p:sp>
        <p:nvSpPr>
          <p:cNvPr id="75" name="TextBox 77"/>
          <p:cNvSpPr txBox="1"/>
          <p:nvPr/>
        </p:nvSpPr>
        <p:spPr bwMode="auto">
          <a:xfrm>
            <a:off x="2953983" y="3174463"/>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sp>
        <p:nvSpPr>
          <p:cNvPr id="82" name="TextBox 77"/>
          <p:cNvSpPr txBox="1"/>
          <p:nvPr/>
        </p:nvSpPr>
        <p:spPr bwMode="auto">
          <a:xfrm>
            <a:off x="8667265" y="3156632"/>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cxnSp>
        <p:nvCxnSpPr>
          <p:cNvPr id="85" name="直接箭头连接符 84">
            <a:extLst>
              <a:ext uri="{FF2B5EF4-FFF2-40B4-BE49-F238E27FC236}">
                <a16:creationId xmlns="" xmlns:a16="http://schemas.microsoft.com/office/drawing/2014/main" id="{AA906D00-6A37-4E3C-844F-9AFBEFB9CD58}"/>
              </a:ext>
            </a:extLst>
          </p:cNvPr>
          <p:cNvCxnSpPr>
            <a:cxnSpLocks/>
          </p:cNvCxnSpPr>
          <p:nvPr/>
        </p:nvCxnSpPr>
        <p:spPr>
          <a:xfrm>
            <a:off x="3827174" y="3681310"/>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6" name="直接箭头连接符 85">
            <a:extLst>
              <a:ext uri="{FF2B5EF4-FFF2-40B4-BE49-F238E27FC236}">
                <a16:creationId xmlns="" xmlns:a16="http://schemas.microsoft.com/office/drawing/2014/main" id="{AA906D00-6A37-4E3C-844F-9AFBEFB9CD58}"/>
              </a:ext>
            </a:extLst>
          </p:cNvPr>
          <p:cNvCxnSpPr>
            <a:cxnSpLocks/>
          </p:cNvCxnSpPr>
          <p:nvPr/>
        </p:nvCxnSpPr>
        <p:spPr>
          <a:xfrm>
            <a:off x="3827174" y="395008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7" name="直接箭头连接符 86">
            <a:extLst>
              <a:ext uri="{FF2B5EF4-FFF2-40B4-BE49-F238E27FC236}">
                <a16:creationId xmlns="" xmlns:a16="http://schemas.microsoft.com/office/drawing/2014/main" id="{AA906D00-6A37-4E3C-844F-9AFBEFB9CD58}"/>
              </a:ext>
            </a:extLst>
          </p:cNvPr>
          <p:cNvCxnSpPr>
            <a:cxnSpLocks/>
          </p:cNvCxnSpPr>
          <p:nvPr/>
        </p:nvCxnSpPr>
        <p:spPr>
          <a:xfrm>
            <a:off x="3827174" y="431126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8" name="直接箭头连接符 87">
            <a:extLst>
              <a:ext uri="{FF2B5EF4-FFF2-40B4-BE49-F238E27FC236}">
                <a16:creationId xmlns="" xmlns:a16="http://schemas.microsoft.com/office/drawing/2014/main" id="{AA906D00-6A37-4E3C-844F-9AFBEFB9CD58}"/>
              </a:ext>
            </a:extLst>
          </p:cNvPr>
          <p:cNvCxnSpPr>
            <a:cxnSpLocks/>
          </p:cNvCxnSpPr>
          <p:nvPr/>
        </p:nvCxnSpPr>
        <p:spPr>
          <a:xfrm>
            <a:off x="7940367" y="3704162"/>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89" name="直接箭头连接符 88">
            <a:extLst>
              <a:ext uri="{FF2B5EF4-FFF2-40B4-BE49-F238E27FC236}">
                <a16:creationId xmlns="" xmlns:a16="http://schemas.microsoft.com/office/drawing/2014/main" id="{AA906D00-6A37-4E3C-844F-9AFBEFB9CD58}"/>
              </a:ext>
            </a:extLst>
          </p:cNvPr>
          <p:cNvCxnSpPr>
            <a:cxnSpLocks/>
          </p:cNvCxnSpPr>
          <p:nvPr/>
        </p:nvCxnSpPr>
        <p:spPr>
          <a:xfrm>
            <a:off x="7940367" y="3972934"/>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90" name="直接箭头连接符 89">
            <a:extLst>
              <a:ext uri="{FF2B5EF4-FFF2-40B4-BE49-F238E27FC236}">
                <a16:creationId xmlns="" xmlns:a16="http://schemas.microsoft.com/office/drawing/2014/main" id="{AA906D00-6A37-4E3C-844F-9AFBEFB9CD58}"/>
              </a:ext>
            </a:extLst>
          </p:cNvPr>
          <p:cNvCxnSpPr>
            <a:cxnSpLocks/>
          </p:cNvCxnSpPr>
          <p:nvPr/>
        </p:nvCxnSpPr>
        <p:spPr>
          <a:xfrm>
            <a:off x="7940367" y="4334112"/>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92" name="TextBox 77"/>
          <p:cNvSpPr txBox="1"/>
          <p:nvPr/>
        </p:nvSpPr>
        <p:spPr bwMode="auto">
          <a:xfrm>
            <a:off x="2179918" y="5328152"/>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0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LACPDU</a:t>
            </a:r>
          </a:p>
        </p:txBody>
      </p:sp>
      <p:cxnSp>
        <p:nvCxnSpPr>
          <p:cNvPr id="93" name="直接箭头连接符 92">
            <a:extLst>
              <a:ext uri="{FF2B5EF4-FFF2-40B4-BE49-F238E27FC236}">
                <a16:creationId xmlns="" xmlns:a16="http://schemas.microsoft.com/office/drawing/2014/main" id="{AA906D00-6A37-4E3C-844F-9AFBEFB9CD58}"/>
              </a:ext>
            </a:extLst>
          </p:cNvPr>
          <p:cNvCxnSpPr>
            <a:cxnSpLocks/>
          </p:cNvCxnSpPr>
          <p:nvPr/>
        </p:nvCxnSpPr>
        <p:spPr>
          <a:xfrm>
            <a:off x="1918204" y="5460224"/>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94" name="矩形 93"/>
          <p:cNvSpPr/>
          <p:nvPr/>
        </p:nvSpPr>
        <p:spPr bwMode="auto">
          <a:xfrm>
            <a:off x="2441630" y="4955458"/>
            <a:ext cx="1285536"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0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95" name="椭圆 94">
            <a:extLst>
              <a:ext uri="{FF2B5EF4-FFF2-40B4-BE49-F238E27FC236}">
                <a16:creationId xmlns="" xmlns:a16="http://schemas.microsoft.com/office/drawing/2014/main" id="{7DBB15C3-7119-4BF5-AC36-6F6AFF9EB213}"/>
              </a:ext>
            </a:extLst>
          </p:cNvPr>
          <p:cNvSpPr/>
          <p:nvPr/>
        </p:nvSpPr>
        <p:spPr>
          <a:xfrm>
            <a:off x="2083597" y="498768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nvGrpSpPr>
          <p:cNvPr id="44" name="组合 43"/>
          <p:cNvGrpSpPr/>
          <p:nvPr/>
        </p:nvGrpSpPr>
        <p:grpSpPr>
          <a:xfrm>
            <a:off x="3415791" y="3205371"/>
            <a:ext cx="5379753" cy="215916"/>
            <a:chOff x="3417125" y="3322323"/>
            <a:chExt cx="5381854" cy="216000"/>
          </a:xfrm>
        </p:grpSpPr>
        <p:sp>
          <p:nvSpPr>
            <p:cNvPr id="45" name="椭圆 44">
              <a:extLst>
                <a:ext uri="{FF2B5EF4-FFF2-40B4-BE49-F238E27FC236}">
                  <a16:creationId xmlns="" xmlns:a16="http://schemas.microsoft.com/office/drawing/2014/main" id="{7DBB15C3-7119-4BF5-AC36-6F6AFF9EB213}"/>
                </a:ext>
              </a:extLst>
            </p:cNvPr>
            <p:cNvSpPr/>
            <p:nvPr/>
          </p:nvSpPr>
          <p:spPr>
            <a:xfrm>
              <a:off x="3417125"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46" name="椭圆 45">
              <a:extLst>
                <a:ext uri="{FF2B5EF4-FFF2-40B4-BE49-F238E27FC236}">
                  <a16:creationId xmlns="" xmlns:a16="http://schemas.microsoft.com/office/drawing/2014/main" id="{7DBB15C3-7119-4BF5-AC36-6F6AFF9EB213}"/>
                </a:ext>
              </a:extLst>
            </p:cNvPr>
            <p:cNvSpPr/>
            <p:nvPr/>
          </p:nvSpPr>
          <p:spPr>
            <a:xfrm>
              <a:off x="8582979"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47" name="直接连接符 46"/>
            <p:cNvCxnSpPr>
              <a:stCxn id="46" idx="2"/>
              <a:endCxn id="45" idx="6"/>
            </p:cNvCxnSpPr>
            <p:nvPr/>
          </p:nvCxnSpPr>
          <p:spPr bwMode="auto">
            <a:xfrm flipH="1">
              <a:off x="3633125" y="34303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cxnSp>
        <p:nvCxnSpPr>
          <p:cNvPr id="50" name="直接箭头连接符 49">
            <a:extLst>
              <a:ext uri="{FF2B5EF4-FFF2-40B4-BE49-F238E27FC236}">
                <a16:creationId xmlns="" xmlns:a16="http://schemas.microsoft.com/office/drawing/2014/main" id="{AA906D00-6A37-4E3C-844F-9AFBEFB9CD58}"/>
              </a:ext>
            </a:extLst>
          </p:cNvPr>
          <p:cNvCxnSpPr>
            <a:cxnSpLocks/>
          </p:cNvCxnSpPr>
          <p:nvPr/>
        </p:nvCxnSpPr>
        <p:spPr>
          <a:xfrm>
            <a:off x="3827174" y="3396307"/>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6" name="直接箭头连接符 75">
            <a:extLst>
              <a:ext uri="{FF2B5EF4-FFF2-40B4-BE49-F238E27FC236}">
                <a16:creationId xmlns="" xmlns:a16="http://schemas.microsoft.com/office/drawing/2014/main" id="{AA906D00-6A37-4E3C-844F-9AFBEFB9CD58}"/>
              </a:ext>
            </a:extLst>
          </p:cNvPr>
          <p:cNvCxnSpPr>
            <a:cxnSpLocks/>
          </p:cNvCxnSpPr>
          <p:nvPr/>
        </p:nvCxnSpPr>
        <p:spPr>
          <a:xfrm>
            <a:off x="7940367" y="3388180"/>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77" name="梯形 2"/>
          <p:cNvSpPr/>
          <p:nvPr/>
        </p:nvSpPr>
        <p:spPr>
          <a:xfrm>
            <a:off x="3884495" y="4365104"/>
            <a:ext cx="2814018" cy="397340"/>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75808 w 5035541"/>
              <a:gd name="connsiteY0" fmla="*/ 728528 h 734506"/>
              <a:gd name="connsiteX1" fmla="*/ -1 w 5035541"/>
              <a:gd name="connsiteY1" fmla="*/ 7620 h 734506"/>
              <a:gd name="connsiteX2" fmla="*/ 1097483 w 5035541"/>
              <a:gd name="connsiteY2" fmla="*/ 0 h 734506"/>
              <a:gd name="connsiteX3" fmla="*/ 5035541 w 5035541"/>
              <a:gd name="connsiteY3" fmla="*/ 734506 h 734506"/>
              <a:gd name="connsiteX4" fmla="*/ 75808 w 5035541"/>
              <a:gd name="connsiteY4" fmla="*/ 728528 h 734506"/>
              <a:gd name="connsiteX0" fmla="*/ 1 w 4959734"/>
              <a:gd name="connsiteY0" fmla="*/ 728528 h 734506"/>
              <a:gd name="connsiteX1" fmla="*/ 9542 w 4959734"/>
              <a:gd name="connsiteY1" fmla="*/ 1430 h 734506"/>
              <a:gd name="connsiteX2" fmla="*/ 1021676 w 4959734"/>
              <a:gd name="connsiteY2" fmla="*/ 0 h 734506"/>
              <a:gd name="connsiteX3" fmla="*/ 4959734 w 4959734"/>
              <a:gd name="connsiteY3" fmla="*/ 734506 h 734506"/>
              <a:gd name="connsiteX4" fmla="*/ 1 w 4959734"/>
              <a:gd name="connsiteY4" fmla="*/ 728528 h 734506"/>
              <a:gd name="connsiteX0" fmla="*/ 1 w 6247746"/>
              <a:gd name="connsiteY0" fmla="*/ 728528 h 746889"/>
              <a:gd name="connsiteX1" fmla="*/ 9542 w 6247746"/>
              <a:gd name="connsiteY1" fmla="*/ 1430 h 746889"/>
              <a:gd name="connsiteX2" fmla="*/ 1021676 w 6247746"/>
              <a:gd name="connsiteY2" fmla="*/ 0 h 746889"/>
              <a:gd name="connsiteX3" fmla="*/ 6247746 w 6247746"/>
              <a:gd name="connsiteY3" fmla="*/ 746889 h 746889"/>
              <a:gd name="connsiteX4" fmla="*/ 1 w 6247746"/>
              <a:gd name="connsiteY4" fmla="*/ 728528 h 746889"/>
              <a:gd name="connsiteX0" fmla="*/ 1 w 6399372"/>
              <a:gd name="connsiteY0" fmla="*/ 728528 h 784501"/>
              <a:gd name="connsiteX1" fmla="*/ 9542 w 6399372"/>
              <a:gd name="connsiteY1" fmla="*/ 1430 h 784501"/>
              <a:gd name="connsiteX2" fmla="*/ 1021676 w 6399372"/>
              <a:gd name="connsiteY2" fmla="*/ 0 h 784501"/>
              <a:gd name="connsiteX3" fmla="*/ 6399372 w 6399372"/>
              <a:gd name="connsiteY3" fmla="*/ 784501 h 784501"/>
              <a:gd name="connsiteX4" fmla="*/ 1 w 6399372"/>
              <a:gd name="connsiteY4" fmla="*/ 728528 h 784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372" h="784501">
                <a:moveTo>
                  <a:pt x="1" y="728528"/>
                </a:moveTo>
                <a:lnTo>
                  <a:pt x="9542" y="1430"/>
                </a:lnTo>
                <a:lnTo>
                  <a:pt x="1021676" y="0"/>
                </a:lnTo>
                <a:lnTo>
                  <a:pt x="6399372" y="784501"/>
                </a:lnTo>
                <a:lnTo>
                  <a:pt x="1" y="728528"/>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ndParaRPr>
          </a:p>
        </p:txBody>
      </p:sp>
      <p:sp>
        <p:nvSpPr>
          <p:cNvPr id="79" name="Right Arrow 157"/>
          <p:cNvSpPr/>
          <p:nvPr/>
        </p:nvSpPr>
        <p:spPr>
          <a:xfrm>
            <a:off x="6642978" y="5118184"/>
            <a:ext cx="772951" cy="42536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52" name="组合 51"/>
          <p:cNvGrpSpPr/>
          <p:nvPr/>
        </p:nvGrpSpPr>
        <p:grpSpPr>
          <a:xfrm>
            <a:off x="5443268" y="90742"/>
            <a:ext cx="6593157" cy="283553"/>
            <a:chOff x="7562321" y="90742"/>
            <a:chExt cx="4474104" cy="283553"/>
          </a:xfrm>
        </p:grpSpPr>
        <p:sp>
          <p:nvSpPr>
            <p:cNvPr id="59" name="五边形 58"/>
            <p:cNvSpPr/>
            <p:nvPr/>
          </p:nvSpPr>
          <p:spPr bwMode="auto">
            <a:xfrm>
              <a:off x="7562321" y="90742"/>
              <a:ext cx="899749" cy="28355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rgbClr val="FFFFFF"/>
                  </a:solidFill>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78" name="燕尾形 77"/>
            <p:cNvSpPr/>
            <p:nvPr/>
          </p:nvSpPr>
          <p:spPr bwMode="auto">
            <a:xfrm>
              <a:off x="8381766" y="90742"/>
              <a:ext cx="1367951"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80" name="燕尾形 79"/>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81" name="燕尾形 80"/>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Tree>
    <p:extLst>
      <p:ext uri="{BB962C8B-B14F-4D97-AF65-F5344CB8AC3E}">
        <p14:creationId xmlns:p14="http://schemas.microsoft.com/office/powerpoint/2010/main" val="14772876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ru-RU" dirty="0"/>
              <a:t>Приоритет интерфейса</a:t>
            </a:r>
          </a:p>
        </p:txBody>
      </p:sp>
      <p:sp>
        <p:nvSpPr>
          <p:cNvPr id="83" name="文本占位符 3"/>
          <p:cNvSpPr txBox="1">
            <a:spLocks/>
          </p:cNvSpPr>
          <p:nvPr/>
        </p:nvSpPr>
        <p:spPr bwMode="auto">
          <a:xfrm>
            <a:off x="445914" y="1253174"/>
            <a:ext cx="11295413"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ru-RU" sz="1600" dirty="0">
                <a:latin typeface="Arial" panose="020B0604020202020204" pitchFamily="34" charset="0"/>
                <a:ea typeface="方正兰亭黑简体" panose="02000000000000000000" pitchFamily="2" charset="-122"/>
                <a:sym typeface="Huawei Sans" panose="020C0503030203020204" pitchFamily="34" charset="0"/>
              </a:rPr>
              <a:t>После выбора Actor оба устройства выбирают активные интерфейсы на основе приоритетов интерфейса Actor. </a:t>
            </a:r>
            <a:r>
              <a:rPr lang="ru-RU" sz="16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Меньшее значение приоритета интерфейса LACP указывает на более высокий приоритет.</a:t>
            </a:r>
          </a:p>
        </p:txBody>
      </p:sp>
      <p:graphicFrame>
        <p:nvGraphicFramePr>
          <p:cNvPr id="43" name="表格 42"/>
          <p:cNvGraphicFramePr>
            <a:graphicFrameLocks noGrp="1"/>
          </p:cNvGraphicFramePr>
          <p:nvPr>
            <p:extLst/>
          </p:nvPr>
        </p:nvGraphicFramePr>
        <p:xfrm>
          <a:off x="3884495" y="4375391"/>
          <a:ext cx="2734932" cy="1511412"/>
        </p:xfrm>
        <a:graphic>
          <a:graphicData uri="http://schemas.openxmlformats.org/drawingml/2006/table">
            <a:tbl>
              <a:tblPr firstRow="1" firstCol="1" lastRow="1" lastCol="1" bandRow="1" bandCol="1">
                <a:tableStyleId>{5940675A-B579-460E-94D1-54222C63F5DA}</a:tableStyleId>
              </a:tblPr>
              <a:tblGrid>
                <a:gridCol w="2734932">
                  <a:extLst>
                    <a:ext uri="{9D8B030D-6E8A-4147-A177-3AD203B41FA5}">
                      <a16:colId xmlns="" xmlns:a16="http://schemas.microsoft.com/office/drawing/2014/main" val="20000"/>
                    </a:ext>
                  </a:extLst>
                </a:gridCol>
              </a:tblGrid>
              <a:tr h="251902">
                <a:tc>
                  <a:txBody>
                    <a:bodyPr/>
                    <a:lstStyle/>
                    <a:p>
                      <a:pPr algn="ctr" fontAlgn="ctr">
                        <a:lnSpc>
                          <a:spcPct val="100000"/>
                        </a:lnSpc>
                        <a:spcAft>
                          <a:spcPts val="0"/>
                        </a:spcAft>
                      </a:pPr>
                      <a:r>
                        <a:rPr lang="ru-RU" sz="12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LACPDU</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Приоритет устройства</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MAC-адрес</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Приоритет интерфейса</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251902">
                <a:tc>
                  <a:txBody>
                    <a:bodyPr/>
                    <a:lstStyle/>
                    <a:p>
                      <a:pPr algn="ctr" fontAlgn="ctr">
                        <a:lnSpc>
                          <a:spcPct val="100000"/>
                        </a:lnSpc>
                        <a:spcAft>
                          <a:spcPts val="0"/>
                        </a:spcAft>
                      </a:pPr>
                      <a:r>
                        <a:rPr lang="ru-RU" sz="1200" dirty="0">
                          <a:latin typeface="Arial" panose="020B0604020202020204" pitchFamily="34" charset="0"/>
                          <a:ea typeface="方正兰亭黑简体" panose="02000000000000000000" pitchFamily="2" charset="-122"/>
                          <a:sym typeface="Huawei Sans" panose="020C0503030203020204" pitchFamily="34" charset="0"/>
                        </a:rPr>
                        <a:t>Номер интерфейса</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2519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ru-RU" sz="1200" dirty="0">
                          <a:latin typeface="Arial" panose="020B0604020202020204" pitchFamily="34" charset="0"/>
                          <a:ea typeface="方正兰亭黑简体" panose="02000000000000000000" pitchFamily="2" charset="-122"/>
                          <a:sym typeface="Huawei Sans" panose="020C0503030203020204" pitchFamily="34" charset="0"/>
                        </a:rPr>
                        <a:t>...</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bl>
          </a:graphicData>
        </a:graphic>
      </p:graphicFrame>
      <p:sp>
        <p:nvSpPr>
          <p:cNvPr id="46" name="圆角矩形 45"/>
          <p:cNvSpPr/>
          <p:nvPr/>
        </p:nvSpPr>
        <p:spPr>
          <a:xfrm>
            <a:off x="2629703" y="255745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0" name="圆角矩形 49"/>
          <p:cNvSpPr/>
          <p:nvPr/>
        </p:nvSpPr>
        <p:spPr>
          <a:xfrm>
            <a:off x="8677640" y="255745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a:xfrm>
            <a:off x="2571235" y="2510208"/>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52" name="矩形 51"/>
          <p:cNvSpPr/>
          <p:nvPr/>
        </p:nvSpPr>
        <p:spPr>
          <a:xfrm>
            <a:off x="8937354" y="2510208"/>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53" name="圆角矩形 52"/>
          <p:cNvSpPr/>
          <p:nvPr/>
        </p:nvSpPr>
        <p:spPr bwMode="auto">
          <a:xfrm>
            <a:off x="3068719" y="2767292"/>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4915639" y="2862563"/>
            <a:ext cx="2500290" cy="1097157"/>
            <a:chOff x="4917558" y="3349938"/>
            <a:chExt cx="2501267" cy="827519"/>
          </a:xfrm>
          <a:solidFill>
            <a:srgbClr val="F4FBFE"/>
          </a:solidFill>
        </p:grpSpPr>
        <p:sp>
          <p:nvSpPr>
            <p:cNvPr id="55" name="任意多边形: 形状 67">
              <a:extLst>
                <a:ext uri="{FF2B5EF4-FFF2-40B4-BE49-F238E27FC236}">
                  <a16:creationId xmlns="" xmlns:a16="http://schemas.microsoft.com/office/drawing/2014/main" id="{DDE7F5E3-EC99-4B98-9942-9CF564C3EC09}"/>
                </a:ext>
              </a:extLst>
            </p:cNvPr>
            <p:cNvSpPr/>
            <p:nvPr/>
          </p:nvSpPr>
          <p:spPr>
            <a:xfrm flipH="1">
              <a:off x="4917558" y="3349938"/>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6" name="椭圆 55">
              <a:extLst>
                <a:ext uri="{FF2B5EF4-FFF2-40B4-BE49-F238E27FC236}">
                  <a16:creationId xmlns="" xmlns:a16="http://schemas.microsoft.com/office/drawing/2014/main" id="{7EEDE773-BD04-46B5-ACD7-D793E0BC1578}"/>
                </a:ext>
              </a:extLst>
            </p:cNvPr>
            <p:cNvSpPr/>
            <p:nvPr/>
          </p:nvSpPr>
          <p:spPr>
            <a:xfrm>
              <a:off x="7179162" y="3349938"/>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sp>
        <p:nvSpPr>
          <p:cNvPr id="58" name="圆角矩形 57"/>
          <p:cNvSpPr/>
          <p:nvPr/>
        </p:nvSpPr>
        <p:spPr bwMode="auto">
          <a:xfrm>
            <a:off x="8712787" y="2767292"/>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59" name="组合 58"/>
          <p:cNvGrpSpPr/>
          <p:nvPr/>
        </p:nvGrpSpPr>
        <p:grpSpPr>
          <a:xfrm>
            <a:off x="3415791" y="3096242"/>
            <a:ext cx="5379753" cy="215916"/>
            <a:chOff x="3417125" y="3322323"/>
            <a:chExt cx="5381854" cy="216000"/>
          </a:xfrm>
        </p:grpSpPr>
        <p:sp>
          <p:nvSpPr>
            <p:cNvPr id="76" name="椭圆 75">
              <a:extLst>
                <a:ext uri="{FF2B5EF4-FFF2-40B4-BE49-F238E27FC236}">
                  <a16:creationId xmlns="" xmlns:a16="http://schemas.microsoft.com/office/drawing/2014/main" id="{7DBB15C3-7119-4BF5-AC36-6F6AFF9EB213}"/>
                </a:ext>
              </a:extLst>
            </p:cNvPr>
            <p:cNvSpPr/>
            <p:nvPr/>
          </p:nvSpPr>
          <p:spPr>
            <a:xfrm>
              <a:off x="3417125"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77" name="椭圆 76">
              <a:extLst>
                <a:ext uri="{FF2B5EF4-FFF2-40B4-BE49-F238E27FC236}">
                  <a16:creationId xmlns="" xmlns:a16="http://schemas.microsoft.com/office/drawing/2014/main" id="{7DBB15C3-7119-4BF5-AC36-6F6AFF9EB213}"/>
                </a:ext>
              </a:extLst>
            </p:cNvPr>
            <p:cNvSpPr/>
            <p:nvPr/>
          </p:nvSpPr>
          <p:spPr>
            <a:xfrm>
              <a:off x="8582979"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78" name="直接连接符 77"/>
            <p:cNvCxnSpPr>
              <a:stCxn id="77" idx="2"/>
              <a:endCxn id="76" idx="6"/>
            </p:cNvCxnSpPr>
            <p:nvPr/>
          </p:nvCxnSpPr>
          <p:spPr bwMode="auto">
            <a:xfrm flipH="1">
              <a:off x="3633125" y="34303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79" name="组合 78"/>
          <p:cNvGrpSpPr/>
          <p:nvPr/>
        </p:nvGrpSpPr>
        <p:grpSpPr>
          <a:xfrm>
            <a:off x="3415791" y="3392619"/>
            <a:ext cx="5379753" cy="215916"/>
            <a:chOff x="3417125" y="3618816"/>
            <a:chExt cx="5381854" cy="216000"/>
          </a:xfrm>
        </p:grpSpPr>
        <p:cxnSp>
          <p:nvCxnSpPr>
            <p:cNvPr id="80" name="直接连接符 79"/>
            <p:cNvCxnSpPr>
              <a:stCxn id="93" idx="2"/>
              <a:endCxn id="81" idx="6"/>
            </p:cNvCxnSpPr>
            <p:nvPr/>
          </p:nvCxnSpPr>
          <p:spPr bwMode="auto">
            <a:xfrm flipH="1">
              <a:off x="3633125" y="3726816"/>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1" name="椭圆 80">
              <a:extLst>
                <a:ext uri="{FF2B5EF4-FFF2-40B4-BE49-F238E27FC236}">
                  <a16:creationId xmlns="" xmlns:a16="http://schemas.microsoft.com/office/drawing/2014/main" id="{7DBB15C3-7119-4BF5-AC36-6F6AFF9EB213}"/>
                </a:ext>
              </a:extLst>
            </p:cNvPr>
            <p:cNvSpPr/>
            <p:nvPr/>
          </p:nvSpPr>
          <p:spPr>
            <a:xfrm>
              <a:off x="3417125" y="36188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93" name="椭圆 92">
              <a:extLst>
                <a:ext uri="{FF2B5EF4-FFF2-40B4-BE49-F238E27FC236}">
                  <a16:creationId xmlns="" xmlns:a16="http://schemas.microsoft.com/office/drawing/2014/main" id="{7DBB15C3-7119-4BF5-AC36-6F6AFF9EB213}"/>
                </a:ext>
              </a:extLst>
            </p:cNvPr>
            <p:cNvSpPr/>
            <p:nvPr/>
          </p:nvSpPr>
          <p:spPr>
            <a:xfrm>
              <a:off x="8582979" y="36188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grpSp>
        <p:nvGrpSpPr>
          <p:cNvPr id="95" name="组合 94"/>
          <p:cNvGrpSpPr/>
          <p:nvPr/>
        </p:nvGrpSpPr>
        <p:grpSpPr>
          <a:xfrm>
            <a:off x="3415791" y="3735126"/>
            <a:ext cx="5379753" cy="215916"/>
            <a:chOff x="3417125" y="3961457"/>
            <a:chExt cx="5381854" cy="216000"/>
          </a:xfrm>
        </p:grpSpPr>
        <p:cxnSp>
          <p:nvCxnSpPr>
            <p:cNvPr id="96" name="直接连接符 95"/>
            <p:cNvCxnSpPr>
              <a:stCxn id="102" idx="2"/>
              <a:endCxn id="101" idx="6"/>
            </p:cNvCxnSpPr>
            <p:nvPr/>
          </p:nvCxnSpPr>
          <p:spPr bwMode="auto">
            <a:xfrm flipH="1">
              <a:off x="3633125" y="4069457"/>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1" name="椭圆 100">
              <a:extLst>
                <a:ext uri="{FF2B5EF4-FFF2-40B4-BE49-F238E27FC236}">
                  <a16:creationId xmlns="" xmlns:a16="http://schemas.microsoft.com/office/drawing/2014/main" id="{7DBB15C3-7119-4BF5-AC36-6F6AFF9EB213}"/>
                </a:ext>
              </a:extLst>
            </p:cNvPr>
            <p:cNvSpPr/>
            <p:nvPr/>
          </p:nvSpPr>
          <p:spPr>
            <a:xfrm>
              <a:off x="3417125" y="39614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02" name="椭圆 101">
              <a:extLst>
                <a:ext uri="{FF2B5EF4-FFF2-40B4-BE49-F238E27FC236}">
                  <a16:creationId xmlns="" xmlns:a16="http://schemas.microsoft.com/office/drawing/2014/main" id="{7DBB15C3-7119-4BF5-AC36-6F6AFF9EB213}"/>
                </a:ext>
              </a:extLst>
            </p:cNvPr>
            <p:cNvSpPr/>
            <p:nvPr/>
          </p:nvSpPr>
          <p:spPr>
            <a:xfrm>
              <a:off x="8582979" y="39614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sp>
        <p:nvSpPr>
          <p:cNvPr id="104" name="TextBox 77"/>
          <p:cNvSpPr txBox="1"/>
          <p:nvPr/>
        </p:nvSpPr>
        <p:spPr bwMode="auto">
          <a:xfrm>
            <a:off x="2961634" y="2729066"/>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sp>
        <p:nvSpPr>
          <p:cNvPr id="105" name="TextBox 77"/>
          <p:cNvSpPr txBox="1"/>
          <p:nvPr/>
        </p:nvSpPr>
        <p:spPr bwMode="auto">
          <a:xfrm>
            <a:off x="8676746" y="2760907"/>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cxnSp>
        <p:nvCxnSpPr>
          <p:cNvPr id="106" name="直接箭头连接符 105">
            <a:extLst>
              <a:ext uri="{FF2B5EF4-FFF2-40B4-BE49-F238E27FC236}">
                <a16:creationId xmlns="" xmlns:a16="http://schemas.microsoft.com/office/drawing/2014/main" id="{AA906D00-6A37-4E3C-844F-9AFBEFB9CD58}"/>
              </a:ext>
            </a:extLst>
          </p:cNvPr>
          <p:cNvCxnSpPr>
            <a:cxnSpLocks/>
          </p:cNvCxnSpPr>
          <p:nvPr/>
        </p:nvCxnSpPr>
        <p:spPr>
          <a:xfrm>
            <a:off x="3827174" y="3295230"/>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07" name="直接箭头连接符 106">
            <a:extLst>
              <a:ext uri="{FF2B5EF4-FFF2-40B4-BE49-F238E27FC236}">
                <a16:creationId xmlns="" xmlns:a16="http://schemas.microsoft.com/office/drawing/2014/main" id="{AA906D00-6A37-4E3C-844F-9AFBEFB9CD58}"/>
              </a:ext>
            </a:extLst>
          </p:cNvPr>
          <p:cNvCxnSpPr>
            <a:cxnSpLocks/>
          </p:cNvCxnSpPr>
          <p:nvPr/>
        </p:nvCxnSpPr>
        <p:spPr>
          <a:xfrm>
            <a:off x="3827174" y="356400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08" name="直接箭头连接符 107">
            <a:extLst>
              <a:ext uri="{FF2B5EF4-FFF2-40B4-BE49-F238E27FC236}">
                <a16:creationId xmlns="" xmlns:a16="http://schemas.microsoft.com/office/drawing/2014/main" id="{AA906D00-6A37-4E3C-844F-9AFBEFB9CD58}"/>
              </a:ext>
            </a:extLst>
          </p:cNvPr>
          <p:cNvCxnSpPr>
            <a:cxnSpLocks/>
          </p:cNvCxnSpPr>
          <p:nvPr/>
        </p:nvCxnSpPr>
        <p:spPr>
          <a:xfrm>
            <a:off x="3827174" y="392518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09" name="直接箭头连接符 108">
            <a:extLst>
              <a:ext uri="{FF2B5EF4-FFF2-40B4-BE49-F238E27FC236}">
                <a16:creationId xmlns="" xmlns:a16="http://schemas.microsoft.com/office/drawing/2014/main" id="{AA906D00-6A37-4E3C-844F-9AFBEFB9CD58}"/>
              </a:ext>
            </a:extLst>
          </p:cNvPr>
          <p:cNvCxnSpPr>
            <a:cxnSpLocks/>
          </p:cNvCxnSpPr>
          <p:nvPr/>
        </p:nvCxnSpPr>
        <p:spPr>
          <a:xfrm>
            <a:off x="7940367" y="3318082"/>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0" name="直接箭头连接符 109">
            <a:extLst>
              <a:ext uri="{FF2B5EF4-FFF2-40B4-BE49-F238E27FC236}">
                <a16:creationId xmlns="" xmlns:a16="http://schemas.microsoft.com/office/drawing/2014/main" id="{AA906D00-6A37-4E3C-844F-9AFBEFB9CD58}"/>
              </a:ext>
            </a:extLst>
          </p:cNvPr>
          <p:cNvCxnSpPr>
            <a:cxnSpLocks/>
          </p:cNvCxnSpPr>
          <p:nvPr/>
        </p:nvCxnSpPr>
        <p:spPr>
          <a:xfrm>
            <a:off x="7940367" y="3586854"/>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1" name="直接箭头连接符 110">
            <a:extLst>
              <a:ext uri="{FF2B5EF4-FFF2-40B4-BE49-F238E27FC236}">
                <a16:creationId xmlns="" xmlns:a16="http://schemas.microsoft.com/office/drawing/2014/main" id="{AA906D00-6A37-4E3C-844F-9AFBEFB9CD58}"/>
              </a:ext>
            </a:extLst>
          </p:cNvPr>
          <p:cNvCxnSpPr>
            <a:cxnSpLocks/>
          </p:cNvCxnSpPr>
          <p:nvPr/>
        </p:nvCxnSpPr>
        <p:spPr>
          <a:xfrm>
            <a:off x="7940367" y="3948032"/>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grpSp>
        <p:nvGrpSpPr>
          <p:cNvPr id="112" name="组合 111"/>
          <p:cNvGrpSpPr/>
          <p:nvPr/>
        </p:nvGrpSpPr>
        <p:grpSpPr>
          <a:xfrm>
            <a:off x="3415791" y="2819291"/>
            <a:ext cx="5379753" cy="215916"/>
            <a:chOff x="3417125" y="3322323"/>
            <a:chExt cx="5381854" cy="216000"/>
          </a:xfrm>
        </p:grpSpPr>
        <p:sp>
          <p:nvSpPr>
            <p:cNvPr id="113" name="椭圆 112">
              <a:extLst>
                <a:ext uri="{FF2B5EF4-FFF2-40B4-BE49-F238E27FC236}">
                  <a16:creationId xmlns="" xmlns:a16="http://schemas.microsoft.com/office/drawing/2014/main" id="{7DBB15C3-7119-4BF5-AC36-6F6AFF9EB213}"/>
                </a:ext>
              </a:extLst>
            </p:cNvPr>
            <p:cNvSpPr/>
            <p:nvPr/>
          </p:nvSpPr>
          <p:spPr>
            <a:xfrm>
              <a:off x="3417125"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14" name="椭圆 113">
              <a:extLst>
                <a:ext uri="{FF2B5EF4-FFF2-40B4-BE49-F238E27FC236}">
                  <a16:creationId xmlns="" xmlns:a16="http://schemas.microsoft.com/office/drawing/2014/main" id="{7DBB15C3-7119-4BF5-AC36-6F6AFF9EB213}"/>
                </a:ext>
              </a:extLst>
            </p:cNvPr>
            <p:cNvSpPr/>
            <p:nvPr/>
          </p:nvSpPr>
          <p:spPr>
            <a:xfrm>
              <a:off x="8582979"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115" name="直接连接符 114"/>
            <p:cNvCxnSpPr>
              <a:stCxn id="114" idx="2"/>
              <a:endCxn id="113" idx="6"/>
            </p:cNvCxnSpPr>
            <p:nvPr/>
          </p:nvCxnSpPr>
          <p:spPr bwMode="auto">
            <a:xfrm flipH="1">
              <a:off x="3633125" y="34303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cxnSp>
        <p:nvCxnSpPr>
          <p:cNvPr id="116" name="直接箭头连接符 115">
            <a:extLst>
              <a:ext uri="{FF2B5EF4-FFF2-40B4-BE49-F238E27FC236}">
                <a16:creationId xmlns="" xmlns:a16="http://schemas.microsoft.com/office/drawing/2014/main" id="{AA906D00-6A37-4E3C-844F-9AFBEFB9CD58}"/>
              </a:ext>
            </a:extLst>
          </p:cNvPr>
          <p:cNvCxnSpPr>
            <a:cxnSpLocks/>
          </p:cNvCxnSpPr>
          <p:nvPr/>
        </p:nvCxnSpPr>
        <p:spPr>
          <a:xfrm>
            <a:off x="3827174" y="3010227"/>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7" name="直接箭头连接符 116">
            <a:extLst>
              <a:ext uri="{FF2B5EF4-FFF2-40B4-BE49-F238E27FC236}">
                <a16:creationId xmlns="" xmlns:a16="http://schemas.microsoft.com/office/drawing/2014/main" id="{AA906D00-6A37-4E3C-844F-9AFBEFB9CD58}"/>
              </a:ext>
            </a:extLst>
          </p:cNvPr>
          <p:cNvCxnSpPr>
            <a:cxnSpLocks/>
          </p:cNvCxnSpPr>
          <p:nvPr/>
        </p:nvCxnSpPr>
        <p:spPr>
          <a:xfrm>
            <a:off x="7940367" y="3002100"/>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54" name="TextBox 120">
            <a:extLst>
              <a:ext uri="{FF2B5EF4-FFF2-40B4-BE49-F238E27FC236}">
                <a16:creationId xmlns="" xmlns:a16="http://schemas.microsoft.com/office/drawing/2014/main" id="{890033A1-CB2B-46C1-843C-A395BBB7F123}"/>
              </a:ext>
            </a:extLst>
          </p:cNvPr>
          <p:cNvSpPr txBox="1"/>
          <p:nvPr/>
        </p:nvSpPr>
        <p:spPr>
          <a:xfrm>
            <a:off x="4966793" y="2552129"/>
            <a:ext cx="243882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 в режиме LACP</a:t>
            </a:r>
          </a:p>
        </p:txBody>
      </p:sp>
      <p:sp>
        <p:nvSpPr>
          <p:cNvPr id="61" name="圆角矩形 60"/>
          <p:cNvSpPr/>
          <p:nvPr/>
        </p:nvSpPr>
        <p:spPr>
          <a:xfrm>
            <a:off x="7520641" y="4221551"/>
            <a:ext cx="4220685" cy="2067105"/>
          </a:xfrm>
          <a:prstGeom prst="roundRect">
            <a:avLst>
              <a:gd name="adj" fmla="val 7486"/>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ru-RU" sz="1399"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По умолчанию приоритет интерфейса LACP для интерфейса составляет 32768. Меньшее значение указывает на более высокий приоритет. Обычно используется значение по умолчанию. Когда приоритеты одинаковы, LACP выбирает активные интерфейсы на основе номеров интерфейсов. Меньший номер интерфейса указывает на более высокий приоритет.</a:t>
            </a:r>
          </a:p>
        </p:txBody>
      </p:sp>
      <p:sp>
        <p:nvSpPr>
          <p:cNvPr id="57" name="TextBox 77"/>
          <p:cNvSpPr txBox="1"/>
          <p:nvPr/>
        </p:nvSpPr>
        <p:spPr bwMode="auto">
          <a:xfrm>
            <a:off x="2179918" y="4942072"/>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LACPDU</a:t>
            </a:r>
          </a:p>
        </p:txBody>
      </p:sp>
      <p:cxnSp>
        <p:nvCxnSpPr>
          <p:cNvPr id="60" name="直接箭头连接符 59">
            <a:extLst>
              <a:ext uri="{FF2B5EF4-FFF2-40B4-BE49-F238E27FC236}">
                <a16:creationId xmlns="" xmlns:a16="http://schemas.microsoft.com/office/drawing/2014/main" id="{AA906D00-6A37-4E3C-844F-9AFBEFB9CD58}"/>
              </a:ext>
            </a:extLst>
          </p:cNvPr>
          <p:cNvCxnSpPr>
            <a:cxnSpLocks/>
          </p:cNvCxnSpPr>
          <p:nvPr/>
        </p:nvCxnSpPr>
        <p:spPr>
          <a:xfrm>
            <a:off x="1918204" y="5074144"/>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62" name="矩形 61"/>
          <p:cNvSpPr/>
          <p:nvPr/>
        </p:nvSpPr>
        <p:spPr bwMode="auto">
          <a:xfrm>
            <a:off x="2441630" y="4569378"/>
            <a:ext cx="1266770"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63" name="椭圆 62">
            <a:extLst>
              <a:ext uri="{FF2B5EF4-FFF2-40B4-BE49-F238E27FC236}">
                <a16:creationId xmlns="" xmlns:a16="http://schemas.microsoft.com/office/drawing/2014/main" id="{7DBB15C3-7119-4BF5-AC36-6F6AFF9EB213}"/>
              </a:ext>
            </a:extLst>
          </p:cNvPr>
          <p:cNvSpPr/>
          <p:nvPr/>
        </p:nvSpPr>
        <p:spPr>
          <a:xfrm>
            <a:off x="2083597" y="460160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64" name="Right Arrow 157"/>
          <p:cNvSpPr/>
          <p:nvPr/>
        </p:nvSpPr>
        <p:spPr>
          <a:xfrm>
            <a:off x="6551390" y="5178523"/>
            <a:ext cx="772951" cy="42536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65" name="梯形 2"/>
          <p:cNvSpPr/>
          <p:nvPr/>
        </p:nvSpPr>
        <p:spPr>
          <a:xfrm>
            <a:off x="3884495" y="3979024"/>
            <a:ext cx="2814018" cy="397340"/>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75808 w 5035541"/>
              <a:gd name="connsiteY0" fmla="*/ 728528 h 734506"/>
              <a:gd name="connsiteX1" fmla="*/ -1 w 5035541"/>
              <a:gd name="connsiteY1" fmla="*/ 7620 h 734506"/>
              <a:gd name="connsiteX2" fmla="*/ 1097483 w 5035541"/>
              <a:gd name="connsiteY2" fmla="*/ 0 h 734506"/>
              <a:gd name="connsiteX3" fmla="*/ 5035541 w 5035541"/>
              <a:gd name="connsiteY3" fmla="*/ 734506 h 734506"/>
              <a:gd name="connsiteX4" fmla="*/ 75808 w 5035541"/>
              <a:gd name="connsiteY4" fmla="*/ 728528 h 734506"/>
              <a:gd name="connsiteX0" fmla="*/ 1 w 4959734"/>
              <a:gd name="connsiteY0" fmla="*/ 728528 h 734506"/>
              <a:gd name="connsiteX1" fmla="*/ 9542 w 4959734"/>
              <a:gd name="connsiteY1" fmla="*/ 1430 h 734506"/>
              <a:gd name="connsiteX2" fmla="*/ 1021676 w 4959734"/>
              <a:gd name="connsiteY2" fmla="*/ 0 h 734506"/>
              <a:gd name="connsiteX3" fmla="*/ 4959734 w 4959734"/>
              <a:gd name="connsiteY3" fmla="*/ 734506 h 734506"/>
              <a:gd name="connsiteX4" fmla="*/ 1 w 4959734"/>
              <a:gd name="connsiteY4" fmla="*/ 728528 h 734506"/>
              <a:gd name="connsiteX0" fmla="*/ 1 w 6247746"/>
              <a:gd name="connsiteY0" fmla="*/ 728528 h 746889"/>
              <a:gd name="connsiteX1" fmla="*/ 9542 w 6247746"/>
              <a:gd name="connsiteY1" fmla="*/ 1430 h 746889"/>
              <a:gd name="connsiteX2" fmla="*/ 1021676 w 6247746"/>
              <a:gd name="connsiteY2" fmla="*/ 0 h 746889"/>
              <a:gd name="connsiteX3" fmla="*/ 6247746 w 6247746"/>
              <a:gd name="connsiteY3" fmla="*/ 746889 h 746889"/>
              <a:gd name="connsiteX4" fmla="*/ 1 w 6247746"/>
              <a:gd name="connsiteY4" fmla="*/ 728528 h 746889"/>
              <a:gd name="connsiteX0" fmla="*/ 1 w 6399372"/>
              <a:gd name="connsiteY0" fmla="*/ 728528 h 784501"/>
              <a:gd name="connsiteX1" fmla="*/ 9542 w 6399372"/>
              <a:gd name="connsiteY1" fmla="*/ 1430 h 784501"/>
              <a:gd name="connsiteX2" fmla="*/ 1021676 w 6399372"/>
              <a:gd name="connsiteY2" fmla="*/ 0 h 784501"/>
              <a:gd name="connsiteX3" fmla="*/ 6399372 w 6399372"/>
              <a:gd name="connsiteY3" fmla="*/ 784501 h 784501"/>
              <a:gd name="connsiteX4" fmla="*/ 1 w 6399372"/>
              <a:gd name="connsiteY4" fmla="*/ 728528 h 784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372" h="784501">
                <a:moveTo>
                  <a:pt x="1" y="728528"/>
                </a:moveTo>
                <a:lnTo>
                  <a:pt x="9542" y="1430"/>
                </a:lnTo>
                <a:lnTo>
                  <a:pt x="1021676" y="0"/>
                </a:lnTo>
                <a:lnTo>
                  <a:pt x="6399372" y="784501"/>
                </a:lnTo>
                <a:lnTo>
                  <a:pt x="1" y="728528"/>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ndParaRPr>
          </a:p>
        </p:txBody>
      </p:sp>
      <p:grpSp>
        <p:nvGrpSpPr>
          <p:cNvPr id="66" name="组合 65"/>
          <p:cNvGrpSpPr/>
          <p:nvPr/>
        </p:nvGrpSpPr>
        <p:grpSpPr>
          <a:xfrm>
            <a:off x="5374257" y="90742"/>
            <a:ext cx="6662168" cy="283553"/>
            <a:chOff x="7562321" y="90742"/>
            <a:chExt cx="4474104" cy="283553"/>
          </a:xfrm>
        </p:grpSpPr>
        <p:sp>
          <p:nvSpPr>
            <p:cNvPr id="67" name="五边形 66"/>
            <p:cNvSpPr/>
            <p:nvPr/>
          </p:nvSpPr>
          <p:spPr bwMode="auto">
            <a:xfrm>
              <a:off x="7562321" y="90742"/>
              <a:ext cx="899749" cy="28355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rgbClr val="FFFFFF"/>
                  </a:solidFill>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68" name="燕尾形 67"/>
            <p:cNvSpPr/>
            <p:nvPr/>
          </p:nvSpPr>
          <p:spPr bwMode="auto">
            <a:xfrm>
              <a:off x="8381766" y="90742"/>
              <a:ext cx="1367951"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69" name="燕尾形 68"/>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70" name="燕尾形 69"/>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Tree>
    <p:extLst>
      <p:ext uri="{BB962C8B-B14F-4D97-AF65-F5344CB8AC3E}">
        <p14:creationId xmlns:p14="http://schemas.microsoft.com/office/powerpoint/2010/main" val="34955401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799" y="452604"/>
            <a:ext cx="10441625" cy="640800"/>
          </a:xfrm>
        </p:spPr>
        <p:txBody>
          <a:bodyPr/>
          <a:lstStyle/>
          <a:p>
            <a:r>
              <a:rPr lang="ru-RU" sz="2800" dirty="0"/>
              <a:t>Максимальное количество активных интерфейсов (1)</a:t>
            </a:r>
          </a:p>
        </p:txBody>
      </p:sp>
      <p:sp>
        <p:nvSpPr>
          <p:cNvPr id="83" name="文本占位符 3"/>
          <p:cNvSpPr txBox="1">
            <a:spLocks/>
          </p:cNvSpPr>
          <p:nvPr/>
        </p:nvSpPr>
        <p:spPr bwMode="auto">
          <a:xfrm>
            <a:off x="453675" y="1132746"/>
            <a:ext cx="11295413"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50000"/>
              </a:lnSpc>
              <a:buClrTx/>
              <a:buSzPct val="100000"/>
              <a:buFont typeface="Arial" panose="020B0604020202020204" pitchFamily="34" charset="0"/>
              <a:buChar char="•"/>
            </a:pP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В режиме LACP можно настроить максимальное количество активных интерфейсов. Когда количество интерфейсов-участников превышает максимальное количество активных интерфейсов, интерфейсы с более высоким приоритетом и меньшими номерами интерфейсов выбираются в качестве активных интерфейсов, а другие интерфейсы функционируют как резервные интерфейсы (неактивные интерфейсы). Кроме того, каналы, соответствующие активным интерфейсам, становятся активными каналами, а каналы, соответствующие неактивным интерфейсам, становятся неактивными каналами. Коммутатор отправляет и принимает пакеты только через активные интерфейсы.</a:t>
            </a:r>
          </a:p>
        </p:txBody>
      </p:sp>
      <p:sp>
        <p:nvSpPr>
          <p:cNvPr id="35" name="TextBox 77"/>
          <p:cNvSpPr txBox="1"/>
          <p:nvPr/>
        </p:nvSpPr>
        <p:spPr bwMode="auto">
          <a:xfrm>
            <a:off x="2334239" y="5914683"/>
            <a:ext cx="1895685" cy="252328"/>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канал</a:t>
            </a:r>
          </a:p>
        </p:txBody>
      </p:sp>
      <p:cxnSp>
        <p:nvCxnSpPr>
          <p:cNvPr id="36" name="直接箭头连接符 35">
            <a:extLst>
              <a:ext uri="{FF2B5EF4-FFF2-40B4-BE49-F238E27FC236}">
                <a16:creationId xmlns="" xmlns:a16="http://schemas.microsoft.com/office/drawing/2014/main" id="{AA906D00-6A37-4E3C-844F-9AFBEFB9CD58}"/>
              </a:ext>
            </a:extLst>
          </p:cNvPr>
          <p:cNvCxnSpPr>
            <a:cxnSpLocks/>
          </p:cNvCxnSpPr>
          <p:nvPr/>
        </p:nvCxnSpPr>
        <p:spPr>
          <a:xfrm>
            <a:off x="1810813" y="6046754"/>
            <a:ext cx="523427" cy="0"/>
          </a:xfrm>
          <a:prstGeom prst="straightConnector1">
            <a:avLst/>
          </a:prstGeom>
          <a:ln w="28575">
            <a:solidFill>
              <a:srgbClr val="8CCAA1"/>
            </a:solidFill>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a:xfrm>
            <a:off x="3063169" y="326549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a:xfrm>
            <a:off x="8555139" y="326549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a:xfrm>
            <a:off x="3045317" y="3212141"/>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41" name="矩形 40"/>
          <p:cNvSpPr/>
          <p:nvPr/>
        </p:nvSpPr>
        <p:spPr>
          <a:xfrm>
            <a:off x="8794533" y="3212141"/>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42" name="圆角矩形 41"/>
          <p:cNvSpPr/>
          <p:nvPr/>
        </p:nvSpPr>
        <p:spPr bwMode="auto">
          <a:xfrm>
            <a:off x="3502185" y="3475327"/>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a:xfrm>
            <a:off x="4972178" y="3557669"/>
            <a:ext cx="2500290" cy="1119746"/>
            <a:chOff x="4974119" y="3039357"/>
            <a:chExt cx="2501267" cy="827519"/>
          </a:xfrm>
          <a:solidFill>
            <a:srgbClr val="F4FBFE"/>
          </a:solidFill>
        </p:grpSpPr>
        <p:sp>
          <p:nvSpPr>
            <p:cNvPr id="43" name="任意多边形: 形状 67">
              <a:extLst>
                <a:ext uri="{FF2B5EF4-FFF2-40B4-BE49-F238E27FC236}">
                  <a16:creationId xmlns="" xmlns:a16="http://schemas.microsoft.com/office/drawing/2014/main" id="{DDE7F5E3-EC99-4B98-9942-9CF564C3EC09}"/>
                </a:ext>
              </a:extLst>
            </p:cNvPr>
            <p:cNvSpPr/>
            <p:nvPr/>
          </p:nvSpPr>
          <p:spPr>
            <a:xfrm flipH="1">
              <a:off x="4974119" y="3039357"/>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 xmlns:a16="http://schemas.microsoft.com/office/drawing/2014/main" id="{7EEDE773-BD04-46B5-ACD7-D793E0BC1578}"/>
                </a:ext>
              </a:extLst>
            </p:cNvPr>
            <p:cNvSpPr/>
            <p:nvPr/>
          </p:nvSpPr>
          <p:spPr>
            <a:xfrm>
              <a:off x="7235723" y="3039357"/>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sp>
        <p:nvSpPr>
          <p:cNvPr id="45" name="椭圆 44">
            <a:extLst>
              <a:ext uri="{FF2B5EF4-FFF2-40B4-BE49-F238E27FC236}">
                <a16:creationId xmlns="" xmlns:a16="http://schemas.microsoft.com/office/drawing/2014/main" id="{7DBB15C3-7119-4BF5-AC36-6F6AFF9EB213}"/>
              </a:ext>
            </a:extLst>
          </p:cNvPr>
          <p:cNvSpPr/>
          <p:nvPr/>
        </p:nvSpPr>
        <p:spPr>
          <a:xfrm>
            <a:off x="3849256" y="353006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1</a:t>
            </a:r>
          </a:p>
        </p:txBody>
      </p:sp>
      <p:sp>
        <p:nvSpPr>
          <p:cNvPr id="46" name="圆角矩形 45"/>
          <p:cNvSpPr/>
          <p:nvPr/>
        </p:nvSpPr>
        <p:spPr bwMode="auto">
          <a:xfrm>
            <a:off x="8580126" y="3475327"/>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7" name="椭圆 46">
            <a:extLst>
              <a:ext uri="{FF2B5EF4-FFF2-40B4-BE49-F238E27FC236}">
                <a16:creationId xmlns="" xmlns:a16="http://schemas.microsoft.com/office/drawing/2014/main" id="{7DBB15C3-7119-4BF5-AC36-6F6AFF9EB213}"/>
              </a:ext>
            </a:extLst>
          </p:cNvPr>
          <p:cNvSpPr/>
          <p:nvPr/>
        </p:nvSpPr>
        <p:spPr>
          <a:xfrm>
            <a:off x="8457127" y="353006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1</a:t>
            </a:r>
          </a:p>
        </p:txBody>
      </p:sp>
      <p:cxnSp>
        <p:nvCxnSpPr>
          <p:cNvPr id="48" name="直接连接符 47"/>
          <p:cNvCxnSpPr>
            <a:stCxn id="52" idx="2"/>
            <a:endCxn id="51" idx="6"/>
          </p:cNvCxnSpPr>
          <p:nvPr/>
        </p:nvCxnSpPr>
        <p:spPr bwMode="auto">
          <a:xfrm flipH="1">
            <a:off x="4065172" y="3934400"/>
            <a:ext cx="4391954" cy="0"/>
          </a:xfrm>
          <a:prstGeom prst="line">
            <a:avLst/>
          </a:prstGeom>
          <a:ln w="25400">
            <a:solidFill>
              <a:srgbClr val="8CCAA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2"/>
            <a:endCxn id="45" idx="6"/>
          </p:cNvCxnSpPr>
          <p:nvPr/>
        </p:nvCxnSpPr>
        <p:spPr bwMode="auto">
          <a:xfrm flipH="1">
            <a:off x="4065172" y="3638023"/>
            <a:ext cx="4391954" cy="0"/>
          </a:xfrm>
          <a:prstGeom prst="line">
            <a:avLst/>
          </a:prstGeom>
          <a:ln w="25400">
            <a:solidFill>
              <a:srgbClr val="8CCAA1"/>
            </a:solidFill>
          </a:ln>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 xmlns:a16="http://schemas.microsoft.com/office/drawing/2014/main" id="{7DBB15C3-7119-4BF5-AC36-6F6AFF9EB213}"/>
              </a:ext>
            </a:extLst>
          </p:cNvPr>
          <p:cNvSpPr/>
          <p:nvPr/>
        </p:nvSpPr>
        <p:spPr>
          <a:xfrm>
            <a:off x="3849256" y="382644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2</a:t>
            </a:r>
          </a:p>
        </p:txBody>
      </p:sp>
      <p:sp>
        <p:nvSpPr>
          <p:cNvPr id="52" name="椭圆 51">
            <a:extLst>
              <a:ext uri="{FF2B5EF4-FFF2-40B4-BE49-F238E27FC236}">
                <a16:creationId xmlns="" xmlns:a16="http://schemas.microsoft.com/office/drawing/2014/main" id="{7DBB15C3-7119-4BF5-AC36-6F6AFF9EB213}"/>
              </a:ext>
            </a:extLst>
          </p:cNvPr>
          <p:cNvSpPr/>
          <p:nvPr/>
        </p:nvSpPr>
        <p:spPr>
          <a:xfrm>
            <a:off x="8457127" y="382644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2</a:t>
            </a:r>
          </a:p>
        </p:txBody>
      </p:sp>
      <p:grpSp>
        <p:nvGrpSpPr>
          <p:cNvPr id="5" name="组合 4"/>
          <p:cNvGrpSpPr/>
          <p:nvPr/>
        </p:nvGrpSpPr>
        <p:grpSpPr>
          <a:xfrm>
            <a:off x="3849256" y="4137212"/>
            <a:ext cx="4823786" cy="215916"/>
            <a:chOff x="3850760" y="3765176"/>
            <a:chExt cx="4825670" cy="216000"/>
          </a:xfrm>
        </p:grpSpPr>
        <p:cxnSp>
          <p:nvCxnSpPr>
            <p:cNvPr id="50" name="直接连接符 49"/>
            <p:cNvCxnSpPr>
              <a:stCxn id="54" idx="2"/>
              <a:endCxn id="53" idx="6"/>
            </p:cNvCxnSpPr>
            <p:nvPr/>
          </p:nvCxnSpPr>
          <p:spPr bwMode="auto">
            <a:xfrm flipH="1">
              <a:off x="4066760" y="3873176"/>
              <a:ext cx="4393670" cy="0"/>
            </a:xfrm>
            <a:prstGeom prst="line">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 xmlns:a16="http://schemas.microsoft.com/office/drawing/2014/main" id="{7DBB15C3-7119-4BF5-AC36-6F6AFF9EB213}"/>
                </a:ext>
              </a:extLst>
            </p:cNvPr>
            <p:cNvSpPr/>
            <p:nvPr/>
          </p:nvSpPr>
          <p:spPr>
            <a:xfrm>
              <a:off x="385076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3</a:t>
              </a:r>
            </a:p>
          </p:txBody>
        </p:sp>
        <p:sp>
          <p:nvSpPr>
            <p:cNvPr id="54" name="椭圆 53">
              <a:extLst>
                <a:ext uri="{FF2B5EF4-FFF2-40B4-BE49-F238E27FC236}">
                  <a16:creationId xmlns="" xmlns:a16="http://schemas.microsoft.com/office/drawing/2014/main" id="{7DBB15C3-7119-4BF5-AC36-6F6AFF9EB213}"/>
                </a:ext>
              </a:extLst>
            </p:cNvPr>
            <p:cNvSpPr/>
            <p:nvPr/>
          </p:nvSpPr>
          <p:spPr>
            <a:xfrm>
              <a:off x="846043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3</a:t>
              </a:r>
            </a:p>
          </p:txBody>
        </p:sp>
      </p:grpSp>
      <p:sp>
        <p:nvSpPr>
          <p:cNvPr id="56" name="TextBox 77"/>
          <p:cNvSpPr txBox="1"/>
          <p:nvPr/>
        </p:nvSpPr>
        <p:spPr bwMode="auto">
          <a:xfrm>
            <a:off x="3395662" y="3459284"/>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sp>
        <p:nvSpPr>
          <p:cNvPr id="57" name="TextBox 77"/>
          <p:cNvSpPr txBox="1"/>
          <p:nvPr/>
        </p:nvSpPr>
        <p:spPr bwMode="auto">
          <a:xfrm>
            <a:off x="8554924" y="3470710"/>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sp>
        <p:nvSpPr>
          <p:cNvPr id="76" name="矩形 75"/>
          <p:cNvSpPr/>
          <p:nvPr/>
        </p:nvSpPr>
        <p:spPr bwMode="auto">
          <a:xfrm>
            <a:off x="2063646" y="5231355"/>
            <a:ext cx="2001526" cy="222251"/>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77" name="椭圆 76">
            <a:extLst>
              <a:ext uri="{FF2B5EF4-FFF2-40B4-BE49-F238E27FC236}">
                <a16:creationId xmlns="" xmlns:a16="http://schemas.microsoft.com/office/drawing/2014/main" id="{7DBB15C3-7119-4BF5-AC36-6F6AFF9EB213}"/>
              </a:ext>
            </a:extLst>
          </p:cNvPr>
          <p:cNvSpPr/>
          <p:nvPr/>
        </p:nvSpPr>
        <p:spPr>
          <a:xfrm>
            <a:off x="1810813" y="527451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auto">
          <a:xfrm>
            <a:off x="2063645" y="5519526"/>
            <a:ext cx="2396212" cy="229239"/>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Неактивный интерфейс</a:t>
            </a:r>
          </a:p>
        </p:txBody>
      </p:sp>
      <p:sp>
        <p:nvSpPr>
          <p:cNvPr id="79" name="椭圆 78">
            <a:extLst>
              <a:ext uri="{FF2B5EF4-FFF2-40B4-BE49-F238E27FC236}">
                <a16:creationId xmlns="" xmlns:a16="http://schemas.microsoft.com/office/drawing/2014/main" id="{E3AA826D-E4AC-459E-9C44-0CE0D8799DF1}"/>
              </a:ext>
            </a:extLst>
          </p:cNvPr>
          <p:cNvSpPr/>
          <p:nvPr/>
        </p:nvSpPr>
        <p:spPr>
          <a:xfrm>
            <a:off x="1810813" y="5549762"/>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01" name="直接箭头连接符 100">
            <a:extLst>
              <a:ext uri="{FF2B5EF4-FFF2-40B4-BE49-F238E27FC236}">
                <a16:creationId xmlns="" xmlns:a16="http://schemas.microsoft.com/office/drawing/2014/main" id="{AA906D00-6A37-4E3C-844F-9AFBEFB9CD58}"/>
              </a:ext>
            </a:extLst>
          </p:cNvPr>
          <p:cNvCxnSpPr>
            <a:cxnSpLocks/>
          </p:cNvCxnSpPr>
          <p:nvPr/>
        </p:nvCxnSpPr>
        <p:spPr>
          <a:xfrm>
            <a:off x="1810813" y="6341914"/>
            <a:ext cx="523427" cy="0"/>
          </a:xfrm>
          <a:prstGeom prst="straightConnector1">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sp>
        <p:nvSpPr>
          <p:cNvPr id="102" name="TextBox 77"/>
          <p:cNvSpPr txBox="1"/>
          <p:nvPr/>
        </p:nvSpPr>
        <p:spPr bwMode="auto">
          <a:xfrm>
            <a:off x="2334239" y="6169905"/>
            <a:ext cx="1895685" cy="244689"/>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Неактивный канал</a:t>
            </a:r>
          </a:p>
        </p:txBody>
      </p:sp>
      <p:cxnSp>
        <p:nvCxnSpPr>
          <p:cNvPr id="110" name="直接箭头连接符 109"/>
          <p:cNvCxnSpPr/>
          <p:nvPr/>
        </p:nvCxnSpPr>
        <p:spPr>
          <a:xfrm>
            <a:off x="4229924" y="3459284"/>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1" name="直接箭头连接符 110"/>
          <p:cNvCxnSpPr/>
          <p:nvPr/>
        </p:nvCxnSpPr>
        <p:spPr>
          <a:xfrm>
            <a:off x="4229924" y="3867966"/>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3" name="直接箭头连接符 112"/>
          <p:cNvCxnSpPr/>
          <p:nvPr/>
        </p:nvCxnSpPr>
        <p:spPr>
          <a:xfrm>
            <a:off x="4229924" y="357148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nvGrpSpPr>
          <p:cNvPr id="58" name="组合 57"/>
          <p:cNvGrpSpPr/>
          <p:nvPr/>
        </p:nvGrpSpPr>
        <p:grpSpPr>
          <a:xfrm>
            <a:off x="3849256" y="4436159"/>
            <a:ext cx="4823786" cy="215916"/>
            <a:chOff x="3850760" y="3765176"/>
            <a:chExt cx="4825670" cy="216000"/>
          </a:xfrm>
        </p:grpSpPr>
        <p:cxnSp>
          <p:nvCxnSpPr>
            <p:cNvPr id="59" name="直接连接符 58"/>
            <p:cNvCxnSpPr>
              <a:stCxn id="61" idx="2"/>
              <a:endCxn id="60" idx="6"/>
            </p:cNvCxnSpPr>
            <p:nvPr/>
          </p:nvCxnSpPr>
          <p:spPr bwMode="auto">
            <a:xfrm flipH="1">
              <a:off x="4066760" y="3873176"/>
              <a:ext cx="4393670" cy="0"/>
            </a:xfrm>
            <a:prstGeom prst="line">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60" name="椭圆 59">
              <a:extLst>
                <a:ext uri="{FF2B5EF4-FFF2-40B4-BE49-F238E27FC236}">
                  <a16:creationId xmlns="" xmlns:a16="http://schemas.microsoft.com/office/drawing/2014/main" id="{7DBB15C3-7119-4BF5-AC36-6F6AFF9EB213}"/>
                </a:ext>
              </a:extLst>
            </p:cNvPr>
            <p:cNvSpPr/>
            <p:nvPr/>
          </p:nvSpPr>
          <p:spPr>
            <a:xfrm>
              <a:off x="385076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4</a:t>
              </a:r>
            </a:p>
          </p:txBody>
        </p:sp>
        <p:sp>
          <p:nvSpPr>
            <p:cNvPr id="61" name="椭圆 60">
              <a:extLst>
                <a:ext uri="{FF2B5EF4-FFF2-40B4-BE49-F238E27FC236}">
                  <a16:creationId xmlns="" xmlns:a16="http://schemas.microsoft.com/office/drawing/2014/main" id="{7DBB15C3-7119-4BF5-AC36-6F6AFF9EB213}"/>
                </a:ext>
              </a:extLst>
            </p:cNvPr>
            <p:cNvSpPr/>
            <p:nvPr/>
          </p:nvSpPr>
          <p:spPr>
            <a:xfrm>
              <a:off x="846043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4</a:t>
              </a:r>
            </a:p>
          </p:txBody>
        </p:sp>
      </p:grpSp>
      <p:grpSp>
        <p:nvGrpSpPr>
          <p:cNvPr id="62" name="组合 61"/>
          <p:cNvGrpSpPr/>
          <p:nvPr/>
        </p:nvGrpSpPr>
        <p:grpSpPr>
          <a:xfrm>
            <a:off x="2239701" y="3212617"/>
            <a:ext cx="714096" cy="1684902"/>
            <a:chOff x="3457608" y="2904334"/>
            <a:chExt cx="714375" cy="1685560"/>
          </a:xfrm>
        </p:grpSpPr>
        <p:sp>
          <p:nvSpPr>
            <p:cNvPr id="67" name="任意多边形 66"/>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68" name="任意多边形 67"/>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0" name="直接箭头连接符 69"/>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grpSp>
        <p:nvGrpSpPr>
          <p:cNvPr id="71" name="组合 70"/>
          <p:cNvGrpSpPr/>
          <p:nvPr/>
        </p:nvGrpSpPr>
        <p:grpSpPr>
          <a:xfrm>
            <a:off x="9612198" y="3288725"/>
            <a:ext cx="686199" cy="1532688"/>
            <a:chOff x="7751008" y="2848950"/>
            <a:chExt cx="686467" cy="1533287"/>
          </a:xfrm>
        </p:grpSpPr>
        <p:sp>
          <p:nvSpPr>
            <p:cNvPr id="72" name="任意多边形 71"/>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74" name="直接箭头连接符 73"/>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5" name="直接箭头连接符 74"/>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cxnSp>
        <p:nvCxnSpPr>
          <p:cNvPr id="80" name="直接箭头连接符 79"/>
          <p:cNvCxnSpPr/>
          <p:nvPr/>
        </p:nvCxnSpPr>
        <p:spPr>
          <a:xfrm>
            <a:off x="4229924" y="3745981"/>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81" name="TextBox 120">
            <a:extLst>
              <a:ext uri="{FF2B5EF4-FFF2-40B4-BE49-F238E27FC236}">
                <a16:creationId xmlns="" xmlns:a16="http://schemas.microsoft.com/office/drawing/2014/main" id="{890033A1-CB2B-46C1-843C-A395BBB7F123}"/>
              </a:ext>
            </a:extLst>
          </p:cNvPr>
          <p:cNvSpPr txBox="1"/>
          <p:nvPr/>
        </p:nvSpPr>
        <p:spPr>
          <a:xfrm>
            <a:off x="5034456" y="3259276"/>
            <a:ext cx="243882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 в режиме LACP</a:t>
            </a:r>
          </a:p>
        </p:txBody>
      </p:sp>
      <p:grpSp>
        <p:nvGrpSpPr>
          <p:cNvPr id="82" name="组合 81"/>
          <p:cNvGrpSpPr/>
          <p:nvPr/>
        </p:nvGrpSpPr>
        <p:grpSpPr>
          <a:xfrm>
            <a:off x="5477774" y="90742"/>
            <a:ext cx="6558651" cy="283553"/>
            <a:chOff x="7562321" y="90742"/>
            <a:chExt cx="4474104" cy="283553"/>
          </a:xfrm>
        </p:grpSpPr>
        <p:sp>
          <p:nvSpPr>
            <p:cNvPr id="84" name="五边形 83"/>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85" name="燕尾形 84"/>
            <p:cNvSpPr/>
            <p:nvPr/>
          </p:nvSpPr>
          <p:spPr bwMode="auto">
            <a:xfrm>
              <a:off x="8381766" y="90742"/>
              <a:ext cx="1367951"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86" name="燕尾形 85"/>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87" name="燕尾形 86"/>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Tree>
    <p:extLst>
      <p:ext uri="{BB962C8B-B14F-4D97-AF65-F5344CB8AC3E}">
        <p14:creationId xmlns:p14="http://schemas.microsoft.com/office/powerpoint/2010/main" val="41493326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799" y="452604"/>
            <a:ext cx="10441625" cy="640800"/>
          </a:xfrm>
        </p:spPr>
        <p:txBody>
          <a:bodyPr/>
          <a:lstStyle/>
          <a:p>
            <a:r>
              <a:rPr lang="ru-RU" sz="2800" dirty="0"/>
              <a:t>Максимальное количество активных интерфейсов (2)</a:t>
            </a:r>
          </a:p>
        </p:txBody>
      </p:sp>
      <p:sp>
        <p:nvSpPr>
          <p:cNvPr id="83" name="文本占位符 3"/>
          <p:cNvSpPr txBox="1">
            <a:spLocks/>
          </p:cNvSpPr>
          <p:nvPr/>
        </p:nvSpPr>
        <p:spPr bwMode="auto">
          <a:xfrm>
            <a:off x="445914" y="1244226"/>
            <a:ext cx="11295413"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ru-RU" sz="1600" dirty="0">
                <a:latin typeface="Arial" panose="020B0604020202020204" pitchFamily="34" charset="0"/>
                <a:ea typeface="方正兰亭黑简体" panose="02000000000000000000" pitchFamily="2" charset="-122"/>
                <a:sym typeface="Huawei Sans" panose="020C0503030203020204" pitchFamily="34" charset="0"/>
              </a:rPr>
              <a:t>Если активный канал выходит из строя, неактивный канал с наивысшим приоритетом (в зависимости от приоритета интерфейса и номера интерфейса) выбирается для замены неисправного канала. Это гарантирует, что общая пропускная способность не изменится и услуги не будут прерваны.</a:t>
            </a:r>
          </a:p>
        </p:txBody>
      </p:sp>
      <p:sp>
        <p:nvSpPr>
          <p:cNvPr id="35" name="TextBox 77"/>
          <p:cNvSpPr txBox="1"/>
          <p:nvPr/>
        </p:nvSpPr>
        <p:spPr bwMode="auto">
          <a:xfrm>
            <a:off x="2334240" y="5387854"/>
            <a:ext cx="1895684"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канал</a:t>
            </a:r>
          </a:p>
        </p:txBody>
      </p:sp>
      <p:cxnSp>
        <p:nvCxnSpPr>
          <p:cNvPr id="36" name="直接箭头连接符 35">
            <a:extLst>
              <a:ext uri="{FF2B5EF4-FFF2-40B4-BE49-F238E27FC236}">
                <a16:creationId xmlns="" xmlns:a16="http://schemas.microsoft.com/office/drawing/2014/main" id="{AA906D00-6A37-4E3C-844F-9AFBEFB9CD58}"/>
              </a:ext>
            </a:extLst>
          </p:cNvPr>
          <p:cNvCxnSpPr>
            <a:cxnSpLocks/>
          </p:cNvCxnSpPr>
          <p:nvPr/>
        </p:nvCxnSpPr>
        <p:spPr>
          <a:xfrm>
            <a:off x="1810814" y="5528594"/>
            <a:ext cx="523427" cy="0"/>
          </a:xfrm>
          <a:prstGeom prst="straightConnector1">
            <a:avLst/>
          </a:prstGeom>
          <a:ln w="28575">
            <a:solidFill>
              <a:srgbClr val="8CCAA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bwMode="auto">
          <a:xfrm>
            <a:off x="2063647" y="4713195"/>
            <a:ext cx="2166277"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58" name="椭圆 57">
            <a:extLst>
              <a:ext uri="{FF2B5EF4-FFF2-40B4-BE49-F238E27FC236}">
                <a16:creationId xmlns="" xmlns:a16="http://schemas.microsoft.com/office/drawing/2014/main" id="{7DBB15C3-7119-4BF5-AC36-6F6AFF9EB213}"/>
              </a:ext>
            </a:extLst>
          </p:cNvPr>
          <p:cNvSpPr/>
          <p:nvPr/>
        </p:nvSpPr>
        <p:spPr>
          <a:xfrm>
            <a:off x="1810814" y="475635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auto">
          <a:xfrm>
            <a:off x="2063646" y="5001367"/>
            <a:ext cx="2258188" cy="246152"/>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Неактивный интерфейс</a:t>
            </a:r>
          </a:p>
        </p:txBody>
      </p:sp>
      <p:sp>
        <p:nvSpPr>
          <p:cNvPr id="60" name="椭圆 59">
            <a:extLst>
              <a:ext uri="{FF2B5EF4-FFF2-40B4-BE49-F238E27FC236}">
                <a16:creationId xmlns="" xmlns:a16="http://schemas.microsoft.com/office/drawing/2014/main" id="{E3AA826D-E4AC-459E-9C44-0CE0D8799DF1}"/>
              </a:ext>
            </a:extLst>
          </p:cNvPr>
          <p:cNvSpPr/>
          <p:nvPr/>
        </p:nvSpPr>
        <p:spPr>
          <a:xfrm>
            <a:off x="1810814" y="5031602"/>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61" name="直接箭头连接符 60">
            <a:extLst>
              <a:ext uri="{FF2B5EF4-FFF2-40B4-BE49-F238E27FC236}">
                <a16:creationId xmlns="" xmlns:a16="http://schemas.microsoft.com/office/drawing/2014/main" id="{AA906D00-6A37-4E3C-844F-9AFBEFB9CD58}"/>
              </a:ext>
            </a:extLst>
          </p:cNvPr>
          <p:cNvCxnSpPr>
            <a:cxnSpLocks/>
          </p:cNvCxnSpPr>
          <p:nvPr/>
        </p:nvCxnSpPr>
        <p:spPr>
          <a:xfrm>
            <a:off x="1810814" y="5834859"/>
            <a:ext cx="523427" cy="0"/>
          </a:xfrm>
          <a:prstGeom prst="straightConnector1">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94" name="TextBox 77"/>
          <p:cNvSpPr txBox="1"/>
          <p:nvPr/>
        </p:nvSpPr>
        <p:spPr bwMode="auto">
          <a:xfrm>
            <a:off x="2334240" y="5696518"/>
            <a:ext cx="1895684"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Неактивный канал</a:t>
            </a:r>
          </a:p>
        </p:txBody>
      </p:sp>
      <p:cxnSp>
        <p:nvCxnSpPr>
          <p:cNvPr id="105" name="直接箭头连接符 104">
            <a:extLst>
              <a:ext uri="{FF2B5EF4-FFF2-40B4-BE49-F238E27FC236}">
                <a16:creationId xmlns="" xmlns:a16="http://schemas.microsoft.com/office/drawing/2014/main" id="{AA906D00-6A37-4E3C-844F-9AFBEFB9CD58}"/>
              </a:ext>
            </a:extLst>
          </p:cNvPr>
          <p:cNvCxnSpPr>
            <a:cxnSpLocks/>
          </p:cNvCxnSpPr>
          <p:nvPr/>
        </p:nvCxnSpPr>
        <p:spPr>
          <a:xfrm>
            <a:off x="1810814" y="6141124"/>
            <a:ext cx="523427" cy="0"/>
          </a:xfrm>
          <a:prstGeom prst="straightConnector1">
            <a:avLst/>
          </a:prstGeom>
          <a:ln w="25400">
            <a:solidFill>
              <a:srgbClr val="FFD17D"/>
            </a:solidFill>
          </a:ln>
        </p:spPr>
        <p:style>
          <a:lnRef idx="1">
            <a:schemeClr val="accent1"/>
          </a:lnRef>
          <a:fillRef idx="0">
            <a:schemeClr val="accent1"/>
          </a:fillRef>
          <a:effectRef idx="0">
            <a:schemeClr val="accent1"/>
          </a:effectRef>
          <a:fontRef idx="minor">
            <a:schemeClr val="tx1"/>
          </a:fontRef>
        </p:style>
      </p:cxnSp>
      <p:sp>
        <p:nvSpPr>
          <p:cNvPr id="106" name="TextBox 77"/>
          <p:cNvSpPr txBox="1"/>
          <p:nvPr/>
        </p:nvSpPr>
        <p:spPr bwMode="auto">
          <a:xfrm>
            <a:off x="2334240" y="5998373"/>
            <a:ext cx="1797813"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Неисправный канал</a:t>
            </a:r>
          </a:p>
        </p:txBody>
      </p:sp>
      <p:sp>
        <p:nvSpPr>
          <p:cNvPr id="62" name="圆角矩形 61"/>
          <p:cNvSpPr/>
          <p:nvPr/>
        </p:nvSpPr>
        <p:spPr>
          <a:xfrm>
            <a:off x="3063169" y="274733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a:xfrm>
            <a:off x="8555139" y="274733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a:xfrm>
            <a:off x="3045317" y="2693981"/>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65" name="矩形 64"/>
          <p:cNvSpPr/>
          <p:nvPr/>
        </p:nvSpPr>
        <p:spPr>
          <a:xfrm>
            <a:off x="8835173" y="2693981"/>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66" name="圆角矩形 65"/>
          <p:cNvSpPr/>
          <p:nvPr/>
        </p:nvSpPr>
        <p:spPr bwMode="auto">
          <a:xfrm>
            <a:off x="3502185" y="2957167"/>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grpSp>
        <p:nvGrpSpPr>
          <p:cNvPr id="67" name="组合 66"/>
          <p:cNvGrpSpPr/>
          <p:nvPr/>
        </p:nvGrpSpPr>
        <p:grpSpPr>
          <a:xfrm>
            <a:off x="4972178" y="3039509"/>
            <a:ext cx="2500290" cy="1119746"/>
            <a:chOff x="4974119" y="3039357"/>
            <a:chExt cx="2501267" cy="827519"/>
          </a:xfrm>
          <a:solidFill>
            <a:srgbClr val="F4FBFE"/>
          </a:solidFill>
        </p:grpSpPr>
        <p:sp>
          <p:nvSpPr>
            <p:cNvPr id="68" name="任意多边形: 形状 67">
              <a:extLst>
                <a:ext uri="{FF2B5EF4-FFF2-40B4-BE49-F238E27FC236}">
                  <a16:creationId xmlns="" xmlns:a16="http://schemas.microsoft.com/office/drawing/2014/main" id="{DDE7F5E3-EC99-4B98-9942-9CF564C3EC09}"/>
                </a:ext>
              </a:extLst>
            </p:cNvPr>
            <p:cNvSpPr/>
            <p:nvPr/>
          </p:nvSpPr>
          <p:spPr>
            <a:xfrm flipH="1">
              <a:off x="4974119" y="3039357"/>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69" name="椭圆 68">
              <a:extLst>
                <a:ext uri="{FF2B5EF4-FFF2-40B4-BE49-F238E27FC236}">
                  <a16:creationId xmlns="" xmlns:a16="http://schemas.microsoft.com/office/drawing/2014/main" id="{7EEDE773-BD04-46B5-ACD7-D793E0BC1578}"/>
                </a:ext>
              </a:extLst>
            </p:cNvPr>
            <p:cNvSpPr/>
            <p:nvPr/>
          </p:nvSpPr>
          <p:spPr>
            <a:xfrm>
              <a:off x="7235723" y="3039357"/>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sp>
        <p:nvSpPr>
          <p:cNvPr id="70" name="椭圆 69">
            <a:extLst>
              <a:ext uri="{FF2B5EF4-FFF2-40B4-BE49-F238E27FC236}">
                <a16:creationId xmlns="" xmlns:a16="http://schemas.microsoft.com/office/drawing/2014/main" id="{7DBB15C3-7119-4BF5-AC36-6F6AFF9EB213}"/>
              </a:ext>
            </a:extLst>
          </p:cNvPr>
          <p:cNvSpPr/>
          <p:nvPr/>
        </p:nvSpPr>
        <p:spPr>
          <a:xfrm>
            <a:off x="3849256" y="301190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1</a:t>
            </a:r>
          </a:p>
        </p:txBody>
      </p:sp>
      <p:sp>
        <p:nvSpPr>
          <p:cNvPr id="71" name="圆角矩形 70"/>
          <p:cNvSpPr/>
          <p:nvPr/>
        </p:nvSpPr>
        <p:spPr bwMode="auto">
          <a:xfrm>
            <a:off x="8569966" y="2957167"/>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2" name="椭圆 71">
            <a:extLst>
              <a:ext uri="{FF2B5EF4-FFF2-40B4-BE49-F238E27FC236}">
                <a16:creationId xmlns="" xmlns:a16="http://schemas.microsoft.com/office/drawing/2014/main" id="{7DBB15C3-7119-4BF5-AC36-6F6AFF9EB213}"/>
              </a:ext>
            </a:extLst>
          </p:cNvPr>
          <p:cNvSpPr/>
          <p:nvPr/>
        </p:nvSpPr>
        <p:spPr>
          <a:xfrm>
            <a:off x="8457127" y="301190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1</a:t>
            </a:r>
          </a:p>
        </p:txBody>
      </p:sp>
      <p:cxnSp>
        <p:nvCxnSpPr>
          <p:cNvPr id="73" name="直接连接符 72"/>
          <p:cNvCxnSpPr>
            <a:stCxn id="76" idx="2"/>
            <a:endCxn id="75" idx="6"/>
          </p:cNvCxnSpPr>
          <p:nvPr/>
        </p:nvCxnSpPr>
        <p:spPr bwMode="auto">
          <a:xfrm flipH="1">
            <a:off x="4065172" y="3416240"/>
            <a:ext cx="4391954" cy="0"/>
          </a:xfrm>
          <a:prstGeom prst="line">
            <a:avLst/>
          </a:prstGeom>
          <a:ln w="25400">
            <a:solidFill>
              <a:srgbClr val="FFD17D"/>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2" idx="2"/>
            <a:endCxn id="70" idx="6"/>
          </p:cNvCxnSpPr>
          <p:nvPr/>
        </p:nvCxnSpPr>
        <p:spPr bwMode="auto">
          <a:xfrm flipH="1">
            <a:off x="4065172" y="3119863"/>
            <a:ext cx="4391954" cy="0"/>
          </a:xfrm>
          <a:prstGeom prst="line">
            <a:avLst/>
          </a:prstGeom>
          <a:ln w="28575">
            <a:solidFill>
              <a:srgbClr val="8CCAA1"/>
            </a:solidFill>
          </a:ln>
        </p:spPr>
        <p:style>
          <a:lnRef idx="1">
            <a:schemeClr val="accent1"/>
          </a:lnRef>
          <a:fillRef idx="0">
            <a:schemeClr val="accent1"/>
          </a:fillRef>
          <a:effectRef idx="0">
            <a:schemeClr val="accent1"/>
          </a:effectRef>
          <a:fontRef idx="minor">
            <a:schemeClr val="tx1"/>
          </a:fontRef>
        </p:style>
      </p:cxnSp>
      <p:sp>
        <p:nvSpPr>
          <p:cNvPr id="75" name="椭圆 74">
            <a:extLst>
              <a:ext uri="{FF2B5EF4-FFF2-40B4-BE49-F238E27FC236}">
                <a16:creationId xmlns="" xmlns:a16="http://schemas.microsoft.com/office/drawing/2014/main" id="{7DBB15C3-7119-4BF5-AC36-6F6AFF9EB213}"/>
              </a:ext>
            </a:extLst>
          </p:cNvPr>
          <p:cNvSpPr/>
          <p:nvPr/>
        </p:nvSpPr>
        <p:spPr>
          <a:xfrm>
            <a:off x="3849256" y="3308282"/>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2</a:t>
            </a:r>
          </a:p>
        </p:txBody>
      </p:sp>
      <p:sp>
        <p:nvSpPr>
          <p:cNvPr id="76" name="椭圆 75">
            <a:extLst>
              <a:ext uri="{FF2B5EF4-FFF2-40B4-BE49-F238E27FC236}">
                <a16:creationId xmlns="" xmlns:a16="http://schemas.microsoft.com/office/drawing/2014/main" id="{7DBB15C3-7119-4BF5-AC36-6F6AFF9EB213}"/>
              </a:ext>
            </a:extLst>
          </p:cNvPr>
          <p:cNvSpPr/>
          <p:nvPr/>
        </p:nvSpPr>
        <p:spPr>
          <a:xfrm>
            <a:off x="8457127" y="3308282"/>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2</a:t>
            </a:r>
          </a:p>
        </p:txBody>
      </p:sp>
      <p:cxnSp>
        <p:nvCxnSpPr>
          <p:cNvPr id="78" name="直接连接符 77"/>
          <p:cNvCxnSpPr>
            <a:stCxn id="80" idx="2"/>
            <a:endCxn id="79" idx="6"/>
          </p:cNvCxnSpPr>
          <p:nvPr/>
        </p:nvCxnSpPr>
        <p:spPr bwMode="auto">
          <a:xfrm flipH="1">
            <a:off x="4065172" y="3727010"/>
            <a:ext cx="4391954" cy="0"/>
          </a:xfrm>
          <a:prstGeom prst="line">
            <a:avLst/>
          </a:prstGeom>
          <a:ln w="28575">
            <a:solidFill>
              <a:srgbClr val="8CCAA1"/>
            </a:solidFill>
          </a:ln>
        </p:spPr>
        <p:style>
          <a:lnRef idx="1">
            <a:schemeClr val="accent1"/>
          </a:lnRef>
          <a:fillRef idx="0">
            <a:schemeClr val="accent1"/>
          </a:fillRef>
          <a:effectRef idx="0">
            <a:schemeClr val="accent1"/>
          </a:effectRef>
          <a:fontRef idx="minor">
            <a:schemeClr val="tx1"/>
          </a:fontRef>
        </p:style>
      </p:cxnSp>
      <p:sp>
        <p:nvSpPr>
          <p:cNvPr id="79" name="椭圆 78">
            <a:extLst>
              <a:ext uri="{FF2B5EF4-FFF2-40B4-BE49-F238E27FC236}">
                <a16:creationId xmlns="" xmlns:a16="http://schemas.microsoft.com/office/drawing/2014/main" id="{7DBB15C3-7119-4BF5-AC36-6F6AFF9EB213}"/>
              </a:ext>
            </a:extLst>
          </p:cNvPr>
          <p:cNvSpPr/>
          <p:nvPr/>
        </p:nvSpPr>
        <p:spPr>
          <a:xfrm>
            <a:off x="3849256" y="361905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3</a:t>
            </a:r>
          </a:p>
        </p:txBody>
      </p:sp>
      <p:sp>
        <p:nvSpPr>
          <p:cNvPr id="80" name="椭圆 79">
            <a:extLst>
              <a:ext uri="{FF2B5EF4-FFF2-40B4-BE49-F238E27FC236}">
                <a16:creationId xmlns="" xmlns:a16="http://schemas.microsoft.com/office/drawing/2014/main" id="{7DBB15C3-7119-4BF5-AC36-6F6AFF9EB213}"/>
              </a:ext>
            </a:extLst>
          </p:cNvPr>
          <p:cNvSpPr/>
          <p:nvPr/>
        </p:nvSpPr>
        <p:spPr>
          <a:xfrm>
            <a:off x="8457127" y="361905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3</a:t>
            </a:r>
          </a:p>
        </p:txBody>
      </p:sp>
      <p:sp>
        <p:nvSpPr>
          <p:cNvPr id="82" name="TextBox 77"/>
          <p:cNvSpPr txBox="1"/>
          <p:nvPr/>
        </p:nvSpPr>
        <p:spPr bwMode="auto">
          <a:xfrm>
            <a:off x="3392491" y="2941124"/>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sp>
        <p:nvSpPr>
          <p:cNvPr id="84" name="TextBox 77"/>
          <p:cNvSpPr txBox="1"/>
          <p:nvPr/>
        </p:nvSpPr>
        <p:spPr bwMode="auto">
          <a:xfrm>
            <a:off x="8552169" y="2931571"/>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Интерфейс Eth-Trunk</a:t>
            </a:r>
          </a:p>
        </p:txBody>
      </p:sp>
      <p:cxnSp>
        <p:nvCxnSpPr>
          <p:cNvPr id="85" name="直接箭头连接符 84"/>
          <p:cNvCxnSpPr/>
          <p:nvPr/>
        </p:nvCxnSpPr>
        <p:spPr>
          <a:xfrm>
            <a:off x="4229924" y="2941124"/>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6" name="直接箭头连接符 85"/>
          <p:cNvCxnSpPr/>
          <p:nvPr/>
        </p:nvCxnSpPr>
        <p:spPr>
          <a:xfrm>
            <a:off x="4229924" y="367005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7" name="直接箭头连接符 86"/>
          <p:cNvCxnSpPr/>
          <p:nvPr/>
        </p:nvCxnSpPr>
        <p:spPr>
          <a:xfrm>
            <a:off x="4229924" y="305332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nvGrpSpPr>
          <p:cNvPr id="88" name="组合 87"/>
          <p:cNvGrpSpPr/>
          <p:nvPr/>
        </p:nvGrpSpPr>
        <p:grpSpPr>
          <a:xfrm>
            <a:off x="3849256" y="3917999"/>
            <a:ext cx="4823786" cy="215916"/>
            <a:chOff x="3850760" y="3765176"/>
            <a:chExt cx="4825670" cy="216000"/>
          </a:xfrm>
        </p:grpSpPr>
        <p:cxnSp>
          <p:nvCxnSpPr>
            <p:cNvPr id="89" name="直接连接符 88"/>
            <p:cNvCxnSpPr>
              <a:stCxn id="104" idx="2"/>
              <a:endCxn id="90" idx="6"/>
            </p:cNvCxnSpPr>
            <p:nvPr/>
          </p:nvCxnSpPr>
          <p:spPr bwMode="auto">
            <a:xfrm flipH="1">
              <a:off x="4066760" y="3873176"/>
              <a:ext cx="4393670" cy="0"/>
            </a:xfrm>
            <a:prstGeom prst="line">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90" name="椭圆 89">
              <a:extLst>
                <a:ext uri="{FF2B5EF4-FFF2-40B4-BE49-F238E27FC236}">
                  <a16:creationId xmlns="" xmlns:a16="http://schemas.microsoft.com/office/drawing/2014/main" id="{7DBB15C3-7119-4BF5-AC36-6F6AFF9EB213}"/>
                </a:ext>
              </a:extLst>
            </p:cNvPr>
            <p:cNvSpPr/>
            <p:nvPr/>
          </p:nvSpPr>
          <p:spPr>
            <a:xfrm>
              <a:off x="385076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4</a:t>
              </a:r>
            </a:p>
          </p:txBody>
        </p:sp>
        <p:sp>
          <p:nvSpPr>
            <p:cNvPr id="104" name="椭圆 103">
              <a:extLst>
                <a:ext uri="{FF2B5EF4-FFF2-40B4-BE49-F238E27FC236}">
                  <a16:creationId xmlns="" xmlns:a16="http://schemas.microsoft.com/office/drawing/2014/main" id="{7DBB15C3-7119-4BF5-AC36-6F6AFF9EB213}"/>
                </a:ext>
              </a:extLst>
            </p:cNvPr>
            <p:cNvSpPr/>
            <p:nvPr/>
          </p:nvSpPr>
          <p:spPr>
            <a:xfrm>
              <a:off x="8460430" y="3765176"/>
              <a:ext cx="216000" cy="216000"/>
            </a:xfrm>
            <a:prstGeom prst="ellipse">
              <a:avLst/>
            </a:prstGeom>
            <a:solidFill>
              <a:srgbClr val="EC7061"/>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4</a:t>
              </a:r>
            </a:p>
          </p:txBody>
        </p:sp>
      </p:grpSp>
      <p:grpSp>
        <p:nvGrpSpPr>
          <p:cNvPr id="108" name="组合 107"/>
          <p:cNvGrpSpPr/>
          <p:nvPr/>
        </p:nvGrpSpPr>
        <p:grpSpPr>
          <a:xfrm>
            <a:off x="2239701" y="2694457"/>
            <a:ext cx="714096" cy="1684902"/>
            <a:chOff x="3457608" y="2904334"/>
            <a:chExt cx="714375" cy="1685560"/>
          </a:xfrm>
        </p:grpSpPr>
        <p:sp>
          <p:nvSpPr>
            <p:cNvPr id="109" name="任意多边形 108"/>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0" name="任意多边形 109"/>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11" name="直接箭头连接符 110"/>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2" name="直接箭头连接符 111"/>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grpSp>
        <p:nvGrpSpPr>
          <p:cNvPr id="113" name="组合 112"/>
          <p:cNvGrpSpPr/>
          <p:nvPr/>
        </p:nvGrpSpPr>
        <p:grpSpPr>
          <a:xfrm>
            <a:off x="9612198" y="2770565"/>
            <a:ext cx="686199" cy="1532688"/>
            <a:chOff x="7751008" y="2848950"/>
            <a:chExt cx="686467" cy="1533287"/>
          </a:xfrm>
        </p:grpSpPr>
        <p:sp>
          <p:nvSpPr>
            <p:cNvPr id="114" name="任意多边形 113"/>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5" name="任意多边形 114"/>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16" name="直接箭头连接符 115"/>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7" name="直接箭头连接符 116"/>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cxnSp>
        <p:nvCxnSpPr>
          <p:cNvPr id="118" name="直接箭头连接符 117"/>
          <p:cNvCxnSpPr/>
          <p:nvPr/>
        </p:nvCxnSpPr>
        <p:spPr>
          <a:xfrm>
            <a:off x="4229924" y="3548071"/>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77" name="TextBox 120">
            <a:extLst>
              <a:ext uri="{FF2B5EF4-FFF2-40B4-BE49-F238E27FC236}">
                <a16:creationId xmlns="" xmlns:a16="http://schemas.microsoft.com/office/drawing/2014/main" id="{890033A1-CB2B-46C1-843C-A395BBB7F123}"/>
              </a:ext>
            </a:extLst>
          </p:cNvPr>
          <p:cNvSpPr txBox="1"/>
          <p:nvPr/>
        </p:nvSpPr>
        <p:spPr>
          <a:xfrm>
            <a:off x="5014136" y="2730956"/>
            <a:ext cx="243882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 в режиме LACP</a:t>
            </a:r>
          </a:p>
        </p:txBody>
      </p:sp>
      <p:grpSp>
        <p:nvGrpSpPr>
          <p:cNvPr id="81" name="组合 80"/>
          <p:cNvGrpSpPr/>
          <p:nvPr/>
        </p:nvGrpSpPr>
        <p:grpSpPr>
          <a:xfrm>
            <a:off x="5469147" y="90742"/>
            <a:ext cx="6567278" cy="283553"/>
            <a:chOff x="7562321" y="90742"/>
            <a:chExt cx="4474104" cy="283553"/>
          </a:xfrm>
        </p:grpSpPr>
        <p:sp>
          <p:nvSpPr>
            <p:cNvPr id="91" name="五边形 90"/>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92" name="燕尾形 91"/>
            <p:cNvSpPr/>
            <p:nvPr/>
          </p:nvSpPr>
          <p:spPr bwMode="auto">
            <a:xfrm>
              <a:off x="8381766" y="90742"/>
              <a:ext cx="1367951"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93" name="燕尾形 92"/>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95" name="燕尾形 94"/>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Tree>
    <p:extLst>
      <p:ext uri="{BB962C8B-B14F-4D97-AF65-F5344CB8AC3E}">
        <p14:creationId xmlns:p14="http://schemas.microsoft.com/office/powerpoint/2010/main" val="21741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占位符 3"/>
          <p:cNvSpPr txBox="1">
            <a:spLocks/>
          </p:cNvSpPr>
          <p:nvPr/>
        </p:nvSpPr>
        <p:spPr bwMode="auto">
          <a:xfrm>
            <a:off x="6136614" y="2464116"/>
            <a:ext cx="5172615" cy="1525419"/>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ru-RU" sz="1599" dirty="0">
                <a:solidFill>
                  <a:prstClr val="black"/>
                </a:solidFill>
                <a:latin typeface="Arial" panose="020B0604020202020204" pitchFamily="34" charset="0"/>
                <a:sym typeface="Huawei Sans" panose="020C0503030203020204" pitchFamily="34" charset="0"/>
              </a:rPr>
              <a:t>Между SW1 и SW2 устанавливается Eth-Trunk в режиме LACP. Для максимального количества активных интерфейсов устанавливается значение на 2 на SW1 и SW2.</a:t>
            </a:r>
          </a:p>
          <a:p>
            <a:pPr>
              <a:buClrTx/>
              <a:buSzPct val="100000"/>
              <a:buFont typeface="Arial" panose="020B0604020202020204" pitchFamily="34" charset="0"/>
              <a:buChar char="•"/>
            </a:pPr>
            <a:r>
              <a:rPr lang="ru-RU" sz="1599" dirty="0">
                <a:solidFill>
                  <a:prstClr val="black"/>
                </a:solidFill>
                <a:latin typeface="Arial" panose="020B0604020202020204" pitchFamily="34" charset="0"/>
                <a:sym typeface="Huawei Sans" panose="020C0503030203020204" pitchFamily="34" charset="0"/>
              </a:rPr>
              <a:t>SW1 с более высоким приоритетом выбирается как Actor через LACPDU.</a:t>
            </a:r>
          </a:p>
        </p:txBody>
      </p:sp>
      <p:sp>
        <p:nvSpPr>
          <p:cNvPr id="102" name="圆角矩形 101"/>
          <p:cNvSpPr/>
          <p:nvPr/>
        </p:nvSpPr>
        <p:spPr>
          <a:xfrm>
            <a:off x="892059" y="2581162"/>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sym typeface="Huawei Sans" panose="020C0503030203020204" pitchFamily="34" charset="0"/>
            </a:endParaRPr>
          </a:p>
        </p:txBody>
      </p:sp>
      <p:sp>
        <p:nvSpPr>
          <p:cNvPr id="103" name="圆角矩形 102"/>
          <p:cNvSpPr/>
          <p:nvPr/>
        </p:nvSpPr>
        <p:spPr>
          <a:xfrm>
            <a:off x="4574791" y="2581162"/>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sym typeface="Huawei Sans" panose="020C0503030203020204" pitchFamily="34" charset="0"/>
            </a:endParaRPr>
          </a:p>
        </p:txBody>
      </p:sp>
      <p:sp>
        <p:nvSpPr>
          <p:cNvPr id="104" name="矩形 103"/>
          <p:cNvSpPr/>
          <p:nvPr/>
        </p:nvSpPr>
        <p:spPr>
          <a:xfrm>
            <a:off x="874207" y="2579374"/>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399"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SW1</a:t>
            </a:r>
          </a:p>
        </p:txBody>
      </p:sp>
      <p:sp>
        <p:nvSpPr>
          <p:cNvPr id="105" name="矩形 104"/>
          <p:cNvSpPr/>
          <p:nvPr/>
        </p:nvSpPr>
        <p:spPr>
          <a:xfrm>
            <a:off x="4814186" y="2578608"/>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399"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SW2</a:t>
            </a:r>
          </a:p>
        </p:txBody>
      </p:sp>
      <p:sp>
        <p:nvSpPr>
          <p:cNvPr id="106" name="椭圆 105">
            <a:extLst>
              <a:ext uri="{FF2B5EF4-FFF2-40B4-BE49-F238E27FC236}">
                <a16:creationId xmlns="" xmlns:a16="http://schemas.microsoft.com/office/drawing/2014/main" id="{7DBB15C3-7119-4BF5-AC36-6F6AFF9EB213}"/>
              </a:ext>
            </a:extLst>
          </p:cNvPr>
          <p:cNvSpPr/>
          <p:nvPr/>
        </p:nvSpPr>
        <p:spPr>
          <a:xfrm>
            <a:off x="1678147" y="2806487"/>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1</a:t>
            </a:r>
          </a:p>
        </p:txBody>
      </p:sp>
      <p:sp>
        <p:nvSpPr>
          <p:cNvPr id="107" name="椭圆 106">
            <a:extLst>
              <a:ext uri="{FF2B5EF4-FFF2-40B4-BE49-F238E27FC236}">
                <a16:creationId xmlns="" xmlns:a16="http://schemas.microsoft.com/office/drawing/2014/main" id="{7DBB15C3-7119-4BF5-AC36-6F6AFF9EB213}"/>
              </a:ext>
            </a:extLst>
          </p:cNvPr>
          <p:cNvSpPr/>
          <p:nvPr/>
        </p:nvSpPr>
        <p:spPr>
          <a:xfrm>
            <a:off x="4476779" y="2806487"/>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1</a:t>
            </a:r>
          </a:p>
        </p:txBody>
      </p:sp>
      <p:cxnSp>
        <p:nvCxnSpPr>
          <p:cNvPr id="108" name="直接连接符 107"/>
          <p:cNvCxnSpPr>
            <a:stCxn id="107" idx="2"/>
            <a:endCxn id="106" idx="6"/>
          </p:cNvCxnSpPr>
          <p:nvPr/>
        </p:nvCxnSpPr>
        <p:spPr bwMode="auto">
          <a:xfrm flipH="1">
            <a:off x="1894063" y="2914445"/>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cxnSp>
        <p:nvCxnSpPr>
          <p:cNvPr id="109" name="直接箭头连接符 108">
            <a:extLst>
              <a:ext uri="{FF2B5EF4-FFF2-40B4-BE49-F238E27FC236}">
                <a16:creationId xmlns="" xmlns:a16="http://schemas.microsoft.com/office/drawing/2014/main" id="{AA906D00-6A37-4E3C-844F-9AFBEFB9CD58}"/>
              </a:ext>
            </a:extLst>
          </p:cNvPr>
          <p:cNvCxnSpPr>
            <a:cxnSpLocks/>
          </p:cNvCxnSpPr>
          <p:nvPr/>
        </p:nvCxnSpPr>
        <p:spPr>
          <a:xfrm>
            <a:off x="2089529" y="2834092"/>
            <a:ext cx="523426"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0" name="直接箭头连接符 109">
            <a:extLst>
              <a:ext uri="{FF2B5EF4-FFF2-40B4-BE49-F238E27FC236}">
                <a16:creationId xmlns="" xmlns:a16="http://schemas.microsoft.com/office/drawing/2014/main" id="{AA906D00-6A37-4E3C-844F-9AFBEFB9CD58}"/>
              </a:ext>
            </a:extLst>
          </p:cNvPr>
          <p:cNvCxnSpPr>
            <a:cxnSpLocks/>
          </p:cNvCxnSpPr>
          <p:nvPr/>
        </p:nvCxnSpPr>
        <p:spPr>
          <a:xfrm>
            <a:off x="3837518" y="2834092"/>
            <a:ext cx="523426"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1" name="直接连接符 110"/>
          <p:cNvCxnSpPr>
            <a:stCxn id="113" idx="2"/>
            <a:endCxn id="112" idx="6"/>
          </p:cNvCxnSpPr>
          <p:nvPr/>
        </p:nvCxnSpPr>
        <p:spPr bwMode="auto">
          <a:xfrm flipH="1">
            <a:off x="1894063" y="3226826"/>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12" name="椭圆 111">
            <a:extLst>
              <a:ext uri="{FF2B5EF4-FFF2-40B4-BE49-F238E27FC236}">
                <a16:creationId xmlns="" xmlns:a16="http://schemas.microsoft.com/office/drawing/2014/main" id="{7DBB15C3-7119-4BF5-AC36-6F6AFF9EB213}"/>
              </a:ext>
            </a:extLst>
          </p:cNvPr>
          <p:cNvSpPr/>
          <p:nvPr/>
        </p:nvSpPr>
        <p:spPr>
          <a:xfrm>
            <a:off x="1678147" y="3118868"/>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2</a:t>
            </a:r>
          </a:p>
        </p:txBody>
      </p:sp>
      <p:sp>
        <p:nvSpPr>
          <p:cNvPr id="113" name="椭圆 112">
            <a:extLst>
              <a:ext uri="{FF2B5EF4-FFF2-40B4-BE49-F238E27FC236}">
                <a16:creationId xmlns="" xmlns:a16="http://schemas.microsoft.com/office/drawing/2014/main" id="{7DBB15C3-7119-4BF5-AC36-6F6AFF9EB213}"/>
              </a:ext>
            </a:extLst>
          </p:cNvPr>
          <p:cNvSpPr/>
          <p:nvPr/>
        </p:nvSpPr>
        <p:spPr>
          <a:xfrm>
            <a:off x="4476779" y="3118868"/>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2</a:t>
            </a:r>
          </a:p>
        </p:txBody>
      </p:sp>
      <p:cxnSp>
        <p:nvCxnSpPr>
          <p:cNvPr id="114" name="直接箭头连接符 113">
            <a:extLst>
              <a:ext uri="{FF2B5EF4-FFF2-40B4-BE49-F238E27FC236}">
                <a16:creationId xmlns="" xmlns:a16="http://schemas.microsoft.com/office/drawing/2014/main" id="{AA906D00-6A37-4E3C-844F-9AFBEFB9CD58}"/>
              </a:ext>
            </a:extLst>
          </p:cNvPr>
          <p:cNvCxnSpPr>
            <a:cxnSpLocks/>
          </p:cNvCxnSpPr>
          <p:nvPr/>
        </p:nvCxnSpPr>
        <p:spPr>
          <a:xfrm>
            <a:off x="2089529" y="3118868"/>
            <a:ext cx="523426"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5" name="直接箭头连接符 114">
            <a:extLst>
              <a:ext uri="{FF2B5EF4-FFF2-40B4-BE49-F238E27FC236}">
                <a16:creationId xmlns="" xmlns:a16="http://schemas.microsoft.com/office/drawing/2014/main" id="{AA906D00-6A37-4E3C-844F-9AFBEFB9CD58}"/>
              </a:ext>
            </a:extLst>
          </p:cNvPr>
          <p:cNvCxnSpPr>
            <a:cxnSpLocks/>
          </p:cNvCxnSpPr>
          <p:nvPr/>
        </p:nvCxnSpPr>
        <p:spPr>
          <a:xfrm>
            <a:off x="3837518" y="3118868"/>
            <a:ext cx="523426"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6" name="直接连接符 115"/>
          <p:cNvCxnSpPr>
            <a:stCxn id="118" idx="2"/>
            <a:endCxn id="117" idx="6"/>
          </p:cNvCxnSpPr>
          <p:nvPr/>
        </p:nvCxnSpPr>
        <p:spPr bwMode="auto">
          <a:xfrm flipH="1">
            <a:off x="1894063" y="3539207"/>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17" name="椭圆 116">
            <a:extLst>
              <a:ext uri="{FF2B5EF4-FFF2-40B4-BE49-F238E27FC236}">
                <a16:creationId xmlns="" xmlns:a16="http://schemas.microsoft.com/office/drawing/2014/main" id="{7DBB15C3-7119-4BF5-AC36-6F6AFF9EB213}"/>
              </a:ext>
            </a:extLst>
          </p:cNvPr>
          <p:cNvSpPr/>
          <p:nvPr/>
        </p:nvSpPr>
        <p:spPr>
          <a:xfrm>
            <a:off x="1678147" y="3431249"/>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3</a:t>
            </a:r>
          </a:p>
        </p:txBody>
      </p:sp>
      <p:sp>
        <p:nvSpPr>
          <p:cNvPr id="118" name="椭圆 117">
            <a:extLst>
              <a:ext uri="{FF2B5EF4-FFF2-40B4-BE49-F238E27FC236}">
                <a16:creationId xmlns="" xmlns:a16="http://schemas.microsoft.com/office/drawing/2014/main" id="{7DBB15C3-7119-4BF5-AC36-6F6AFF9EB213}"/>
              </a:ext>
            </a:extLst>
          </p:cNvPr>
          <p:cNvSpPr/>
          <p:nvPr/>
        </p:nvSpPr>
        <p:spPr>
          <a:xfrm>
            <a:off x="4476779" y="3431249"/>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3</a:t>
            </a:r>
          </a:p>
        </p:txBody>
      </p:sp>
      <p:cxnSp>
        <p:nvCxnSpPr>
          <p:cNvPr id="119" name="直接箭头连接符 118">
            <a:extLst>
              <a:ext uri="{FF2B5EF4-FFF2-40B4-BE49-F238E27FC236}">
                <a16:creationId xmlns="" xmlns:a16="http://schemas.microsoft.com/office/drawing/2014/main" id="{AA906D00-6A37-4E3C-844F-9AFBEFB9CD58}"/>
              </a:ext>
            </a:extLst>
          </p:cNvPr>
          <p:cNvCxnSpPr>
            <a:cxnSpLocks/>
          </p:cNvCxnSpPr>
          <p:nvPr/>
        </p:nvCxnSpPr>
        <p:spPr>
          <a:xfrm>
            <a:off x="2089529" y="3449921"/>
            <a:ext cx="523426"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20" name="直接箭头连接符 119">
            <a:extLst>
              <a:ext uri="{FF2B5EF4-FFF2-40B4-BE49-F238E27FC236}">
                <a16:creationId xmlns="" xmlns:a16="http://schemas.microsoft.com/office/drawing/2014/main" id="{AA906D00-6A37-4E3C-844F-9AFBEFB9CD58}"/>
              </a:ext>
            </a:extLst>
          </p:cNvPr>
          <p:cNvCxnSpPr>
            <a:cxnSpLocks/>
          </p:cNvCxnSpPr>
          <p:nvPr/>
        </p:nvCxnSpPr>
        <p:spPr>
          <a:xfrm>
            <a:off x="3837518" y="3449921"/>
            <a:ext cx="523426"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121" name="TextBox 77"/>
          <p:cNvSpPr txBox="1"/>
          <p:nvPr/>
        </p:nvSpPr>
        <p:spPr bwMode="auto">
          <a:xfrm>
            <a:off x="1216306" y="4411684"/>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LACPDU</a:t>
            </a:r>
          </a:p>
        </p:txBody>
      </p:sp>
      <p:cxnSp>
        <p:nvCxnSpPr>
          <p:cNvPr id="122" name="直接箭头连接符 121">
            <a:extLst>
              <a:ext uri="{FF2B5EF4-FFF2-40B4-BE49-F238E27FC236}">
                <a16:creationId xmlns="" xmlns:a16="http://schemas.microsoft.com/office/drawing/2014/main" id="{AA906D00-6A37-4E3C-844F-9AFBEFB9CD58}"/>
              </a:ext>
            </a:extLst>
          </p:cNvPr>
          <p:cNvCxnSpPr>
            <a:cxnSpLocks/>
          </p:cNvCxnSpPr>
          <p:nvPr/>
        </p:nvCxnSpPr>
        <p:spPr>
          <a:xfrm>
            <a:off x="954593" y="4543756"/>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23" name="TextBox 120">
            <a:extLst>
              <a:ext uri="{FF2B5EF4-FFF2-40B4-BE49-F238E27FC236}">
                <a16:creationId xmlns="" xmlns:a16="http://schemas.microsoft.com/office/drawing/2014/main" id="{A3388E5A-B10B-426C-B001-65F408D6AF92}"/>
              </a:ext>
            </a:extLst>
          </p:cNvPr>
          <p:cNvSpPr txBox="1"/>
          <p:nvPr/>
        </p:nvSpPr>
        <p:spPr>
          <a:xfrm>
            <a:off x="438315" y="1893072"/>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MAC-адрес моста:</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4c1f-cc58-6d64</a:t>
            </a:r>
          </a:p>
        </p:txBody>
      </p:sp>
      <p:sp>
        <p:nvSpPr>
          <p:cNvPr id="124" name="TextBox 120">
            <a:extLst>
              <a:ext uri="{FF2B5EF4-FFF2-40B4-BE49-F238E27FC236}">
                <a16:creationId xmlns="" xmlns:a16="http://schemas.microsoft.com/office/drawing/2014/main" id="{A3388E5A-B10B-426C-B001-65F408D6AF92}"/>
              </a:ext>
            </a:extLst>
          </p:cNvPr>
          <p:cNvSpPr txBox="1"/>
          <p:nvPr/>
        </p:nvSpPr>
        <p:spPr>
          <a:xfrm>
            <a:off x="4136089" y="1859499"/>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MAC-адрес моста:</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4c1f-cc58-6d65</a:t>
            </a:r>
          </a:p>
        </p:txBody>
      </p:sp>
      <p:cxnSp>
        <p:nvCxnSpPr>
          <p:cNvPr id="129" name="直接连接符 128"/>
          <p:cNvCxnSpPr>
            <a:stCxn id="131" idx="2"/>
            <a:endCxn id="130" idx="6"/>
          </p:cNvCxnSpPr>
          <p:nvPr/>
        </p:nvCxnSpPr>
        <p:spPr bwMode="auto">
          <a:xfrm flipH="1">
            <a:off x="1894063" y="3851588"/>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30" name="椭圆 129">
            <a:extLst>
              <a:ext uri="{FF2B5EF4-FFF2-40B4-BE49-F238E27FC236}">
                <a16:creationId xmlns="" xmlns:a16="http://schemas.microsoft.com/office/drawing/2014/main" id="{7DBB15C3-7119-4BF5-AC36-6F6AFF9EB213}"/>
              </a:ext>
            </a:extLst>
          </p:cNvPr>
          <p:cNvSpPr/>
          <p:nvPr/>
        </p:nvSpPr>
        <p:spPr>
          <a:xfrm>
            <a:off x="1678147" y="3743630"/>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4</a:t>
            </a:r>
          </a:p>
        </p:txBody>
      </p:sp>
      <p:sp>
        <p:nvSpPr>
          <p:cNvPr id="131" name="椭圆 130">
            <a:extLst>
              <a:ext uri="{FF2B5EF4-FFF2-40B4-BE49-F238E27FC236}">
                <a16:creationId xmlns="" xmlns:a16="http://schemas.microsoft.com/office/drawing/2014/main" id="{7DBB15C3-7119-4BF5-AC36-6F6AFF9EB213}"/>
              </a:ext>
            </a:extLst>
          </p:cNvPr>
          <p:cNvSpPr/>
          <p:nvPr/>
        </p:nvSpPr>
        <p:spPr>
          <a:xfrm>
            <a:off x="4476779" y="3743630"/>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4</a:t>
            </a:r>
          </a:p>
        </p:txBody>
      </p:sp>
      <p:cxnSp>
        <p:nvCxnSpPr>
          <p:cNvPr id="132" name="直接箭头连接符 131">
            <a:extLst>
              <a:ext uri="{FF2B5EF4-FFF2-40B4-BE49-F238E27FC236}">
                <a16:creationId xmlns="" xmlns:a16="http://schemas.microsoft.com/office/drawing/2014/main" id="{AA906D00-6A37-4E3C-844F-9AFBEFB9CD58}"/>
              </a:ext>
            </a:extLst>
          </p:cNvPr>
          <p:cNvCxnSpPr>
            <a:cxnSpLocks/>
          </p:cNvCxnSpPr>
          <p:nvPr/>
        </p:nvCxnSpPr>
        <p:spPr>
          <a:xfrm>
            <a:off x="2089529" y="3762302"/>
            <a:ext cx="523426"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3" name="直接箭头连接符 132">
            <a:extLst>
              <a:ext uri="{FF2B5EF4-FFF2-40B4-BE49-F238E27FC236}">
                <a16:creationId xmlns="" xmlns:a16="http://schemas.microsoft.com/office/drawing/2014/main" id="{AA906D00-6A37-4E3C-844F-9AFBEFB9CD58}"/>
              </a:ext>
            </a:extLst>
          </p:cNvPr>
          <p:cNvCxnSpPr>
            <a:cxnSpLocks/>
          </p:cNvCxnSpPr>
          <p:nvPr/>
        </p:nvCxnSpPr>
        <p:spPr>
          <a:xfrm>
            <a:off x="3837518" y="3762302"/>
            <a:ext cx="523426"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grpSp>
        <p:nvGrpSpPr>
          <p:cNvPr id="134" name="组合 133"/>
          <p:cNvGrpSpPr/>
          <p:nvPr/>
        </p:nvGrpSpPr>
        <p:grpSpPr>
          <a:xfrm>
            <a:off x="5702060" y="90742"/>
            <a:ext cx="6334365" cy="283553"/>
            <a:chOff x="7562321" y="90742"/>
            <a:chExt cx="4474104" cy="283553"/>
          </a:xfrm>
        </p:grpSpPr>
        <p:sp>
          <p:nvSpPr>
            <p:cNvPr id="135" name="五边形 134"/>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136" name="燕尾形 135"/>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137" name="燕尾形 136"/>
            <p:cNvSpPr/>
            <p:nvPr/>
          </p:nvSpPr>
          <p:spPr bwMode="auto">
            <a:xfrm>
              <a:off x="9669413"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138" name="燕尾形 137"/>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
        <p:nvSpPr>
          <p:cNvPr id="4" name="标题 3"/>
          <p:cNvSpPr>
            <a:spLocks noGrp="1"/>
          </p:cNvSpPr>
          <p:nvPr>
            <p:ph type="title"/>
          </p:nvPr>
        </p:nvSpPr>
        <p:spPr/>
        <p:txBody>
          <a:bodyPr/>
          <a:lstStyle/>
          <a:p>
            <a:r>
              <a:rPr lang="ru-RU" dirty="0">
                <a:ea typeface="方正兰亭黑简体" panose="02000000000000000000" pitchFamily="2" charset="-122"/>
                <a:sym typeface="Huawei Sans" panose="020C0503030203020204" pitchFamily="34" charset="0"/>
              </a:rPr>
              <a:t>Выбор активного канала (1)</a:t>
            </a:r>
          </a:p>
        </p:txBody>
      </p:sp>
    </p:spTree>
    <p:extLst>
      <p:ext uri="{BB962C8B-B14F-4D97-AF65-F5344CB8AC3E}">
        <p14:creationId xmlns:p14="http://schemas.microsoft.com/office/powerpoint/2010/main" val="26153912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占位符 3"/>
          <p:cNvSpPr txBox="1">
            <a:spLocks/>
          </p:cNvSpPr>
          <p:nvPr/>
        </p:nvSpPr>
        <p:spPr bwMode="auto">
          <a:xfrm>
            <a:off x="6101381" y="2676137"/>
            <a:ext cx="5724859" cy="86027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ru-RU" sz="1599" dirty="0">
                <a:solidFill>
                  <a:prstClr val="black"/>
                </a:solidFill>
                <a:latin typeface="Arial" panose="020B0604020202020204" pitchFamily="34" charset="0"/>
                <a:sym typeface="Huawei Sans" panose="020C0503030203020204" pitchFamily="34" charset="0"/>
              </a:rPr>
              <a:t>SW1 сравнивает приоритеты интерфейсов и номера интерфейсов, чтобы выбрать активные интерфейсы. При одинаковом приоритете интерфейса интерфейсы 1 и 2 имеют меньшие номера интерфейсов и выбираются как активные интерфейсы.</a:t>
            </a:r>
          </a:p>
          <a:p>
            <a:pPr defTabSz="914112">
              <a:lnSpc>
                <a:spcPts val="2199"/>
              </a:lnSpc>
              <a:spcBef>
                <a:spcPts val="0"/>
              </a:spcBef>
              <a:spcAft>
                <a:spcPts val="600"/>
              </a:spcAft>
              <a:buClrTx/>
              <a:buSzPct val="100000"/>
              <a:buFont typeface="Arial" panose="020B0604020202020204" pitchFamily="34" charset="0"/>
              <a:buChar char="•"/>
            </a:pPr>
            <a:endParaRPr lang="en-US" altLang="zh-CN" sz="1799" dirty="0">
              <a:solidFill>
                <a:prstClr val="white">
                  <a:lumMod val="75000"/>
                </a:prstClr>
              </a:solidFill>
              <a:latin typeface="Arial" panose="020B0604020202020204" pitchFamily="34" charset="0"/>
              <a:sym typeface="Huawei Sans" panose="020C0503030203020204" pitchFamily="34" charset="0"/>
            </a:endParaRPr>
          </a:p>
        </p:txBody>
      </p:sp>
      <p:sp>
        <p:nvSpPr>
          <p:cNvPr id="78" name="圆角矩形 77"/>
          <p:cNvSpPr/>
          <p:nvPr/>
        </p:nvSpPr>
        <p:spPr>
          <a:xfrm>
            <a:off x="892059"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sym typeface="Huawei Sans" panose="020C0503030203020204" pitchFamily="34" charset="0"/>
            </a:endParaRPr>
          </a:p>
        </p:txBody>
      </p:sp>
      <p:sp>
        <p:nvSpPr>
          <p:cNvPr id="79" name="圆角矩形 78"/>
          <p:cNvSpPr/>
          <p:nvPr/>
        </p:nvSpPr>
        <p:spPr>
          <a:xfrm>
            <a:off x="4574791"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sym typeface="Huawei Sans" panose="020C0503030203020204" pitchFamily="34" charset="0"/>
            </a:endParaRPr>
          </a:p>
        </p:txBody>
      </p:sp>
      <p:sp>
        <p:nvSpPr>
          <p:cNvPr id="80" name="矩形 79"/>
          <p:cNvSpPr/>
          <p:nvPr/>
        </p:nvSpPr>
        <p:spPr>
          <a:xfrm>
            <a:off x="874207" y="2588796"/>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399"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SW1</a:t>
            </a:r>
          </a:p>
        </p:txBody>
      </p:sp>
      <p:sp>
        <p:nvSpPr>
          <p:cNvPr id="81" name="矩形 80"/>
          <p:cNvSpPr/>
          <p:nvPr/>
        </p:nvSpPr>
        <p:spPr>
          <a:xfrm>
            <a:off x="4814186" y="2588029"/>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399"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SW2</a:t>
            </a:r>
          </a:p>
        </p:txBody>
      </p:sp>
      <p:sp>
        <p:nvSpPr>
          <p:cNvPr id="82" name="矩形 81"/>
          <p:cNvSpPr/>
          <p:nvPr/>
        </p:nvSpPr>
        <p:spPr bwMode="auto">
          <a:xfrm>
            <a:off x="1144891" y="4939351"/>
            <a:ext cx="2236663" cy="259072"/>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Активный интерфейс</a:t>
            </a:r>
          </a:p>
        </p:txBody>
      </p:sp>
      <p:sp>
        <p:nvSpPr>
          <p:cNvPr id="84" name="椭圆 83">
            <a:extLst>
              <a:ext uri="{FF2B5EF4-FFF2-40B4-BE49-F238E27FC236}">
                <a16:creationId xmlns="" xmlns:a16="http://schemas.microsoft.com/office/drawing/2014/main" id="{7DBB15C3-7119-4BF5-AC36-6F6AFF9EB213}"/>
              </a:ext>
            </a:extLst>
          </p:cNvPr>
          <p:cNvSpPr/>
          <p:nvPr/>
        </p:nvSpPr>
        <p:spPr>
          <a:xfrm>
            <a:off x="892059" y="498250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Arial" panose="020B0604020202020204" pitchFamily="34" charset="0"/>
              <a:ea typeface="方正兰亭黑简体"/>
              <a:cs typeface="+mn-cs"/>
              <a:sym typeface="Huawei Sans" panose="020C0503030203020204" pitchFamily="34" charset="0"/>
            </a:endParaRPr>
          </a:p>
        </p:txBody>
      </p:sp>
      <p:sp>
        <p:nvSpPr>
          <p:cNvPr id="85" name="矩形 84"/>
          <p:cNvSpPr/>
          <p:nvPr/>
        </p:nvSpPr>
        <p:spPr bwMode="auto">
          <a:xfrm>
            <a:off x="1144891" y="5227522"/>
            <a:ext cx="2322927" cy="246152"/>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Неактивный интерфейс</a:t>
            </a:r>
          </a:p>
        </p:txBody>
      </p:sp>
      <p:sp>
        <p:nvSpPr>
          <p:cNvPr id="86" name="椭圆 85">
            <a:extLst>
              <a:ext uri="{FF2B5EF4-FFF2-40B4-BE49-F238E27FC236}">
                <a16:creationId xmlns="" xmlns:a16="http://schemas.microsoft.com/office/drawing/2014/main" id="{E3AA826D-E4AC-459E-9C44-0CE0D8799DF1}"/>
              </a:ext>
            </a:extLst>
          </p:cNvPr>
          <p:cNvSpPr/>
          <p:nvPr/>
        </p:nvSpPr>
        <p:spPr>
          <a:xfrm>
            <a:off x="892059" y="5257757"/>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Arial" panose="020B0604020202020204" pitchFamily="34" charset="0"/>
              <a:ea typeface="方正兰亭黑简体"/>
              <a:cs typeface="+mn-cs"/>
              <a:sym typeface="Huawei Sans" panose="020C0503030203020204" pitchFamily="34" charset="0"/>
            </a:endParaRPr>
          </a:p>
        </p:txBody>
      </p:sp>
      <p:sp>
        <p:nvSpPr>
          <p:cNvPr id="91" name="椭圆 90">
            <a:extLst>
              <a:ext uri="{FF2B5EF4-FFF2-40B4-BE49-F238E27FC236}">
                <a16:creationId xmlns="" xmlns:a16="http://schemas.microsoft.com/office/drawing/2014/main" id="{7DBB15C3-7119-4BF5-AC36-6F6AFF9EB213}"/>
              </a:ext>
            </a:extLst>
          </p:cNvPr>
          <p:cNvSpPr/>
          <p:nvPr/>
        </p:nvSpPr>
        <p:spPr>
          <a:xfrm>
            <a:off x="1678147" y="280648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1</a:t>
            </a:r>
          </a:p>
        </p:txBody>
      </p:sp>
      <p:sp>
        <p:nvSpPr>
          <p:cNvPr id="92" name="椭圆 91">
            <a:extLst>
              <a:ext uri="{FF2B5EF4-FFF2-40B4-BE49-F238E27FC236}">
                <a16:creationId xmlns="" xmlns:a16="http://schemas.microsoft.com/office/drawing/2014/main" id="{7DBB15C3-7119-4BF5-AC36-6F6AFF9EB213}"/>
              </a:ext>
            </a:extLst>
          </p:cNvPr>
          <p:cNvSpPr/>
          <p:nvPr/>
        </p:nvSpPr>
        <p:spPr>
          <a:xfrm>
            <a:off x="4476779" y="2806487"/>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1</a:t>
            </a:r>
          </a:p>
        </p:txBody>
      </p:sp>
      <p:cxnSp>
        <p:nvCxnSpPr>
          <p:cNvPr id="93" name="直接连接符 92"/>
          <p:cNvCxnSpPr>
            <a:stCxn id="92" idx="2"/>
            <a:endCxn id="91" idx="6"/>
          </p:cNvCxnSpPr>
          <p:nvPr/>
        </p:nvCxnSpPr>
        <p:spPr bwMode="auto">
          <a:xfrm flipH="1">
            <a:off x="1894062" y="2914445"/>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cxnSp>
        <p:nvCxnSpPr>
          <p:cNvPr id="94" name="直接连接符 93"/>
          <p:cNvCxnSpPr>
            <a:stCxn id="96" idx="2"/>
            <a:endCxn id="95" idx="6"/>
          </p:cNvCxnSpPr>
          <p:nvPr/>
        </p:nvCxnSpPr>
        <p:spPr bwMode="auto">
          <a:xfrm flipH="1">
            <a:off x="1894062" y="3226826"/>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95" name="椭圆 94">
            <a:extLst>
              <a:ext uri="{FF2B5EF4-FFF2-40B4-BE49-F238E27FC236}">
                <a16:creationId xmlns="" xmlns:a16="http://schemas.microsoft.com/office/drawing/2014/main" id="{7DBB15C3-7119-4BF5-AC36-6F6AFF9EB213}"/>
              </a:ext>
            </a:extLst>
          </p:cNvPr>
          <p:cNvSpPr/>
          <p:nvPr/>
        </p:nvSpPr>
        <p:spPr>
          <a:xfrm>
            <a:off x="1678147" y="3118868"/>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2</a:t>
            </a:r>
          </a:p>
        </p:txBody>
      </p:sp>
      <p:sp>
        <p:nvSpPr>
          <p:cNvPr id="96" name="椭圆 95">
            <a:extLst>
              <a:ext uri="{FF2B5EF4-FFF2-40B4-BE49-F238E27FC236}">
                <a16:creationId xmlns="" xmlns:a16="http://schemas.microsoft.com/office/drawing/2014/main" id="{7DBB15C3-7119-4BF5-AC36-6F6AFF9EB213}"/>
              </a:ext>
            </a:extLst>
          </p:cNvPr>
          <p:cNvSpPr/>
          <p:nvPr/>
        </p:nvSpPr>
        <p:spPr>
          <a:xfrm>
            <a:off x="4476779" y="3118868"/>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2</a:t>
            </a:r>
          </a:p>
        </p:txBody>
      </p:sp>
      <p:cxnSp>
        <p:nvCxnSpPr>
          <p:cNvPr id="97" name="直接连接符 96"/>
          <p:cNvCxnSpPr>
            <a:stCxn id="99" idx="2"/>
            <a:endCxn id="98" idx="6"/>
          </p:cNvCxnSpPr>
          <p:nvPr/>
        </p:nvCxnSpPr>
        <p:spPr bwMode="auto">
          <a:xfrm flipH="1">
            <a:off x="1894062" y="3539207"/>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98" name="椭圆 97">
            <a:extLst>
              <a:ext uri="{FF2B5EF4-FFF2-40B4-BE49-F238E27FC236}">
                <a16:creationId xmlns="" xmlns:a16="http://schemas.microsoft.com/office/drawing/2014/main" id="{7DBB15C3-7119-4BF5-AC36-6F6AFF9EB213}"/>
              </a:ext>
            </a:extLst>
          </p:cNvPr>
          <p:cNvSpPr/>
          <p:nvPr/>
        </p:nvSpPr>
        <p:spPr>
          <a:xfrm>
            <a:off x="1678147" y="3431249"/>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3</a:t>
            </a:r>
          </a:p>
        </p:txBody>
      </p:sp>
      <p:sp>
        <p:nvSpPr>
          <p:cNvPr id="99" name="椭圆 98">
            <a:extLst>
              <a:ext uri="{FF2B5EF4-FFF2-40B4-BE49-F238E27FC236}">
                <a16:creationId xmlns="" xmlns:a16="http://schemas.microsoft.com/office/drawing/2014/main" id="{7DBB15C3-7119-4BF5-AC36-6F6AFF9EB213}"/>
              </a:ext>
            </a:extLst>
          </p:cNvPr>
          <p:cNvSpPr/>
          <p:nvPr/>
        </p:nvSpPr>
        <p:spPr>
          <a:xfrm>
            <a:off x="4476779" y="3431249"/>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3</a:t>
            </a:r>
          </a:p>
        </p:txBody>
      </p:sp>
      <p:cxnSp>
        <p:nvCxnSpPr>
          <p:cNvPr id="100" name="直接连接符 99"/>
          <p:cNvCxnSpPr>
            <a:stCxn id="106" idx="2"/>
            <a:endCxn id="101" idx="6"/>
          </p:cNvCxnSpPr>
          <p:nvPr/>
        </p:nvCxnSpPr>
        <p:spPr bwMode="auto">
          <a:xfrm flipH="1">
            <a:off x="1894062" y="3851588"/>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01" name="椭圆 100">
            <a:extLst>
              <a:ext uri="{FF2B5EF4-FFF2-40B4-BE49-F238E27FC236}">
                <a16:creationId xmlns="" xmlns:a16="http://schemas.microsoft.com/office/drawing/2014/main" id="{7DBB15C3-7119-4BF5-AC36-6F6AFF9EB213}"/>
              </a:ext>
            </a:extLst>
          </p:cNvPr>
          <p:cNvSpPr/>
          <p:nvPr/>
        </p:nvSpPr>
        <p:spPr>
          <a:xfrm>
            <a:off x="1678147" y="3743630"/>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4</a:t>
            </a:r>
          </a:p>
        </p:txBody>
      </p:sp>
      <p:sp>
        <p:nvSpPr>
          <p:cNvPr id="106" name="椭圆 105">
            <a:extLst>
              <a:ext uri="{FF2B5EF4-FFF2-40B4-BE49-F238E27FC236}">
                <a16:creationId xmlns="" xmlns:a16="http://schemas.microsoft.com/office/drawing/2014/main" id="{7DBB15C3-7119-4BF5-AC36-6F6AFF9EB213}"/>
              </a:ext>
            </a:extLst>
          </p:cNvPr>
          <p:cNvSpPr/>
          <p:nvPr/>
        </p:nvSpPr>
        <p:spPr>
          <a:xfrm>
            <a:off x="4476779" y="3743630"/>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4</a:t>
            </a:r>
          </a:p>
        </p:txBody>
      </p:sp>
      <p:sp>
        <p:nvSpPr>
          <p:cNvPr id="107" name="TextBox 120">
            <a:extLst>
              <a:ext uri="{FF2B5EF4-FFF2-40B4-BE49-F238E27FC236}">
                <a16:creationId xmlns="" xmlns:a16="http://schemas.microsoft.com/office/drawing/2014/main" id="{A3388E5A-B10B-426C-B001-65F408D6AF92}"/>
              </a:ext>
            </a:extLst>
          </p:cNvPr>
          <p:cNvSpPr txBox="1"/>
          <p:nvPr/>
        </p:nvSpPr>
        <p:spPr>
          <a:xfrm>
            <a:off x="438315" y="1897783"/>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MAC-адрес моста:</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4c1f-cc58-6d64</a:t>
            </a:r>
          </a:p>
        </p:txBody>
      </p:sp>
      <p:sp>
        <p:nvSpPr>
          <p:cNvPr id="108" name="TextBox 120">
            <a:extLst>
              <a:ext uri="{FF2B5EF4-FFF2-40B4-BE49-F238E27FC236}">
                <a16:creationId xmlns="" xmlns:a16="http://schemas.microsoft.com/office/drawing/2014/main" id="{A3388E5A-B10B-426C-B001-65F408D6AF92}"/>
              </a:ext>
            </a:extLst>
          </p:cNvPr>
          <p:cNvSpPr txBox="1"/>
          <p:nvPr/>
        </p:nvSpPr>
        <p:spPr>
          <a:xfrm>
            <a:off x="4110222" y="1882832"/>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MAC-адрес моста:</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4c1f-cc58-6d65</a:t>
            </a:r>
          </a:p>
        </p:txBody>
      </p:sp>
      <p:grpSp>
        <p:nvGrpSpPr>
          <p:cNvPr id="109" name="组合 108"/>
          <p:cNvGrpSpPr/>
          <p:nvPr/>
        </p:nvGrpSpPr>
        <p:grpSpPr>
          <a:xfrm>
            <a:off x="5615796" y="90742"/>
            <a:ext cx="6420629" cy="283553"/>
            <a:chOff x="7562321" y="90742"/>
            <a:chExt cx="4474104" cy="283553"/>
          </a:xfrm>
        </p:grpSpPr>
        <p:sp>
          <p:nvSpPr>
            <p:cNvPr id="110" name="五边形 109"/>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111" name="燕尾形 110"/>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112" name="燕尾形 111"/>
            <p:cNvSpPr/>
            <p:nvPr/>
          </p:nvSpPr>
          <p:spPr bwMode="auto">
            <a:xfrm>
              <a:off x="9669413"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113" name="燕尾形 112"/>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
        <p:nvSpPr>
          <p:cNvPr id="3" name="标题 2"/>
          <p:cNvSpPr>
            <a:spLocks noGrp="1"/>
          </p:cNvSpPr>
          <p:nvPr>
            <p:ph type="title"/>
          </p:nvPr>
        </p:nvSpPr>
        <p:spPr/>
        <p:txBody>
          <a:bodyPr/>
          <a:lstStyle/>
          <a:p>
            <a:r>
              <a:rPr lang="ru-RU" dirty="0">
                <a:ea typeface="方正兰亭黑简体" panose="02000000000000000000" pitchFamily="2" charset="-122"/>
                <a:sym typeface="Huawei Sans" panose="020C0503030203020204" pitchFamily="34" charset="0"/>
              </a:rPr>
              <a:t>Выбор активного канала (2)</a:t>
            </a:r>
          </a:p>
        </p:txBody>
      </p:sp>
    </p:spTree>
    <p:extLst>
      <p:ext uri="{BB962C8B-B14F-4D97-AF65-F5344CB8AC3E}">
        <p14:creationId xmlns:p14="http://schemas.microsoft.com/office/powerpoint/2010/main" val="17807299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文本占位符 3"/>
          <p:cNvSpPr txBox="1">
            <a:spLocks/>
          </p:cNvSpPr>
          <p:nvPr/>
        </p:nvSpPr>
        <p:spPr bwMode="auto">
          <a:xfrm>
            <a:off x="6136614" y="3185324"/>
            <a:ext cx="5647707" cy="398468"/>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a:spcBef>
                <a:spcPts val="792"/>
              </a:spcBef>
              <a:buClrTx/>
              <a:buSzPct val="100000"/>
              <a:buFont typeface="Arial" panose="020B0604020202020204" pitchFamily="34" charset="0"/>
              <a:buChar char="•"/>
            </a:pPr>
            <a:r>
              <a:rPr lang="ru-RU" sz="1600" dirty="0">
                <a:solidFill>
                  <a:prstClr val="black"/>
                </a:solidFill>
                <a:latin typeface="Arial" panose="020B0604020202020204" pitchFamily="34" charset="0"/>
                <a:sym typeface="Huawei Sans" panose="020C0503030203020204" pitchFamily="34" charset="0"/>
              </a:rPr>
              <a:t>SW1 уведомляет одноранговый узел о выбранных активных интерфейсах в блоках LACPDU.</a:t>
            </a:r>
          </a:p>
        </p:txBody>
      </p:sp>
      <p:sp>
        <p:nvSpPr>
          <p:cNvPr id="135" name="圆角矩形 134"/>
          <p:cNvSpPr/>
          <p:nvPr/>
        </p:nvSpPr>
        <p:spPr>
          <a:xfrm>
            <a:off x="892059"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sym typeface="Huawei Sans" panose="020C0503030203020204" pitchFamily="34" charset="0"/>
            </a:endParaRPr>
          </a:p>
        </p:txBody>
      </p:sp>
      <p:sp>
        <p:nvSpPr>
          <p:cNvPr id="136" name="圆角矩形 135"/>
          <p:cNvSpPr/>
          <p:nvPr/>
        </p:nvSpPr>
        <p:spPr>
          <a:xfrm>
            <a:off x="4574791"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sym typeface="Huawei Sans" panose="020C0503030203020204" pitchFamily="34" charset="0"/>
            </a:endParaRPr>
          </a:p>
        </p:txBody>
      </p:sp>
      <p:sp>
        <p:nvSpPr>
          <p:cNvPr id="137" name="矩形 136"/>
          <p:cNvSpPr/>
          <p:nvPr/>
        </p:nvSpPr>
        <p:spPr>
          <a:xfrm>
            <a:off x="874207" y="2588796"/>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399"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SW1</a:t>
            </a:r>
          </a:p>
        </p:txBody>
      </p:sp>
      <p:sp>
        <p:nvSpPr>
          <p:cNvPr id="138" name="矩形 137"/>
          <p:cNvSpPr/>
          <p:nvPr/>
        </p:nvSpPr>
        <p:spPr>
          <a:xfrm>
            <a:off x="4814186" y="2588029"/>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399"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SW2</a:t>
            </a:r>
          </a:p>
        </p:txBody>
      </p:sp>
      <p:sp>
        <p:nvSpPr>
          <p:cNvPr id="139" name="TextBox 77"/>
          <p:cNvSpPr txBox="1"/>
          <p:nvPr/>
        </p:nvSpPr>
        <p:spPr bwMode="auto">
          <a:xfrm>
            <a:off x="1191466" y="4565530"/>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LACPDU</a:t>
            </a:r>
          </a:p>
        </p:txBody>
      </p:sp>
      <p:cxnSp>
        <p:nvCxnSpPr>
          <p:cNvPr id="140" name="直接箭头连接符 139">
            <a:extLst>
              <a:ext uri="{FF2B5EF4-FFF2-40B4-BE49-F238E27FC236}">
                <a16:creationId xmlns="" xmlns:a16="http://schemas.microsoft.com/office/drawing/2014/main" id="{AA906D00-6A37-4E3C-844F-9AFBEFB9CD58}"/>
              </a:ext>
            </a:extLst>
          </p:cNvPr>
          <p:cNvCxnSpPr>
            <a:cxnSpLocks/>
          </p:cNvCxnSpPr>
          <p:nvPr/>
        </p:nvCxnSpPr>
        <p:spPr>
          <a:xfrm>
            <a:off x="892059" y="469760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41" name="矩形 140"/>
          <p:cNvSpPr/>
          <p:nvPr/>
        </p:nvSpPr>
        <p:spPr bwMode="auto">
          <a:xfrm>
            <a:off x="1153772" y="4863853"/>
            <a:ext cx="1894228"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Активный интерфейс</a:t>
            </a:r>
          </a:p>
        </p:txBody>
      </p:sp>
      <p:sp>
        <p:nvSpPr>
          <p:cNvPr id="142" name="椭圆 141">
            <a:extLst>
              <a:ext uri="{FF2B5EF4-FFF2-40B4-BE49-F238E27FC236}">
                <a16:creationId xmlns="" xmlns:a16="http://schemas.microsoft.com/office/drawing/2014/main" id="{7DBB15C3-7119-4BF5-AC36-6F6AFF9EB213}"/>
              </a:ext>
            </a:extLst>
          </p:cNvPr>
          <p:cNvSpPr/>
          <p:nvPr/>
        </p:nvSpPr>
        <p:spPr>
          <a:xfrm>
            <a:off x="892059" y="4876069"/>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Arial" panose="020B0604020202020204" pitchFamily="34" charset="0"/>
              <a:ea typeface="方正兰亭黑简体"/>
              <a:cs typeface="+mn-cs"/>
              <a:sym typeface="Huawei Sans" panose="020C0503030203020204" pitchFamily="34" charset="0"/>
            </a:endParaRPr>
          </a:p>
        </p:txBody>
      </p:sp>
      <p:sp>
        <p:nvSpPr>
          <p:cNvPr id="143" name="矩形 142"/>
          <p:cNvSpPr/>
          <p:nvPr/>
        </p:nvSpPr>
        <p:spPr bwMode="auto">
          <a:xfrm>
            <a:off x="1153772" y="5253013"/>
            <a:ext cx="2138068"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Неактивный интерфейс</a:t>
            </a:r>
          </a:p>
        </p:txBody>
      </p:sp>
      <p:sp>
        <p:nvSpPr>
          <p:cNvPr id="144" name="椭圆 143">
            <a:extLst>
              <a:ext uri="{FF2B5EF4-FFF2-40B4-BE49-F238E27FC236}">
                <a16:creationId xmlns="" xmlns:a16="http://schemas.microsoft.com/office/drawing/2014/main" id="{E3AA826D-E4AC-459E-9C44-0CE0D8799DF1}"/>
              </a:ext>
            </a:extLst>
          </p:cNvPr>
          <p:cNvSpPr/>
          <p:nvPr/>
        </p:nvSpPr>
        <p:spPr>
          <a:xfrm>
            <a:off x="892059" y="5270453"/>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Arial" panose="020B0604020202020204" pitchFamily="34" charset="0"/>
              <a:ea typeface="方正兰亭黑简体"/>
              <a:cs typeface="+mn-cs"/>
              <a:sym typeface="Huawei Sans" panose="020C0503030203020204" pitchFamily="34" charset="0"/>
            </a:endParaRPr>
          </a:p>
        </p:txBody>
      </p:sp>
      <p:sp>
        <p:nvSpPr>
          <p:cNvPr id="149" name="椭圆 148">
            <a:extLst>
              <a:ext uri="{FF2B5EF4-FFF2-40B4-BE49-F238E27FC236}">
                <a16:creationId xmlns="" xmlns:a16="http://schemas.microsoft.com/office/drawing/2014/main" id="{7DBB15C3-7119-4BF5-AC36-6F6AFF9EB213}"/>
              </a:ext>
            </a:extLst>
          </p:cNvPr>
          <p:cNvSpPr/>
          <p:nvPr/>
        </p:nvSpPr>
        <p:spPr>
          <a:xfrm>
            <a:off x="1678147" y="280648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1</a:t>
            </a:r>
          </a:p>
        </p:txBody>
      </p:sp>
      <p:sp>
        <p:nvSpPr>
          <p:cNvPr id="150" name="椭圆 149">
            <a:extLst>
              <a:ext uri="{FF2B5EF4-FFF2-40B4-BE49-F238E27FC236}">
                <a16:creationId xmlns="" xmlns:a16="http://schemas.microsoft.com/office/drawing/2014/main" id="{7DBB15C3-7119-4BF5-AC36-6F6AFF9EB213}"/>
              </a:ext>
            </a:extLst>
          </p:cNvPr>
          <p:cNvSpPr/>
          <p:nvPr/>
        </p:nvSpPr>
        <p:spPr>
          <a:xfrm>
            <a:off x="4476779" y="2806487"/>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1</a:t>
            </a:r>
          </a:p>
        </p:txBody>
      </p:sp>
      <p:cxnSp>
        <p:nvCxnSpPr>
          <p:cNvPr id="151" name="直接连接符 150"/>
          <p:cNvCxnSpPr>
            <a:stCxn id="150" idx="2"/>
            <a:endCxn id="149" idx="6"/>
          </p:cNvCxnSpPr>
          <p:nvPr/>
        </p:nvCxnSpPr>
        <p:spPr bwMode="auto">
          <a:xfrm flipH="1">
            <a:off x="1894062" y="2914445"/>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cxnSp>
        <p:nvCxnSpPr>
          <p:cNvPr id="152" name="直接箭头连接符 151">
            <a:extLst>
              <a:ext uri="{FF2B5EF4-FFF2-40B4-BE49-F238E27FC236}">
                <a16:creationId xmlns="" xmlns:a16="http://schemas.microsoft.com/office/drawing/2014/main" id="{AA906D00-6A37-4E3C-844F-9AFBEFB9CD58}"/>
              </a:ext>
            </a:extLst>
          </p:cNvPr>
          <p:cNvCxnSpPr>
            <a:cxnSpLocks/>
          </p:cNvCxnSpPr>
          <p:nvPr/>
        </p:nvCxnSpPr>
        <p:spPr>
          <a:xfrm>
            <a:off x="2089529" y="283409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53" name="直接连接符 152"/>
          <p:cNvCxnSpPr>
            <a:stCxn id="155" idx="2"/>
            <a:endCxn id="154" idx="6"/>
          </p:cNvCxnSpPr>
          <p:nvPr/>
        </p:nvCxnSpPr>
        <p:spPr bwMode="auto">
          <a:xfrm flipH="1">
            <a:off x="1894062" y="3226826"/>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54" name="椭圆 153">
            <a:extLst>
              <a:ext uri="{FF2B5EF4-FFF2-40B4-BE49-F238E27FC236}">
                <a16:creationId xmlns="" xmlns:a16="http://schemas.microsoft.com/office/drawing/2014/main" id="{7DBB15C3-7119-4BF5-AC36-6F6AFF9EB213}"/>
              </a:ext>
            </a:extLst>
          </p:cNvPr>
          <p:cNvSpPr/>
          <p:nvPr/>
        </p:nvSpPr>
        <p:spPr>
          <a:xfrm>
            <a:off x="1678147" y="3118868"/>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2</a:t>
            </a:r>
          </a:p>
        </p:txBody>
      </p:sp>
      <p:sp>
        <p:nvSpPr>
          <p:cNvPr id="155" name="椭圆 154">
            <a:extLst>
              <a:ext uri="{FF2B5EF4-FFF2-40B4-BE49-F238E27FC236}">
                <a16:creationId xmlns="" xmlns:a16="http://schemas.microsoft.com/office/drawing/2014/main" id="{7DBB15C3-7119-4BF5-AC36-6F6AFF9EB213}"/>
              </a:ext>
            </a:extLst>
          </p:cNvPr>
          <p:cNvSpPr/>
          <p:nvPr/>
        </p:nvSpPr>
        <p:spPr>
          <a:xfrm>
            <a:off x="4476779" y="3118868"/>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2</a:t>
            </a:r>
          </a:p>
        </p:txBody>
      </p:sp>
      <p:cxnSp>
        <p:nvCxnSpPr>
          <p:cNvPr id="156" name="直接箭头连接符 155">
            <a:extLst>
              <a:ext uri="{FF2B5EF4-FFF2-40B4-BE49-F238E27FC236}">
                <a16:creationId xmlns="" xmlns:a16="http://schemas.microsoft.com/office/drawing/2014/main" id="{AA906D00-6A37-4E3C-844F-9AFBEFB9CD58}"/>
              </a:ext>
            </a:extLst>
          </p:cNvPr>
          <p:cNvCxnSpPr>
            <a:cxnSpLocks/>
          </p:cNvCxnSpPr>
          <p:nvPr/>
        </p:nvCxnSpPr>
        <p:spPr>
          <a:xfrm>
            <a:off x="2089529" y="3118868"/>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57" name="直接连接符 156"/>
          <p:cNvCxnSpPr>
            <a:stCxn id="159" idx="2"/>
            <a:endCxn id="158" idx="6"/>
          </p:cNvCxnSpPr>
          <p:nvPr/>
        </p:nvCxnSpPr>
        <p:spPr bwMode="auto">
          <a:xfrm flipH="1">
            <a:off x="1894062" y="3539207"/>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58" name="椭圆 157">
            <a:extLst>
              <a:ext uri="{FF2B5EF4-FFF2-40B4-BE49-F238E27FC236}">
                <a16:creationId xmlns="" xmlns:a16="http://schemas.microsoft.com/office/drawing/2014/main" id="{7DBB15C3-7119-4BF5-AC36-6F6AFF9EB213}"/>
              </a:ext>
            </a:extLst>
          </p:cNvPr>
          <p:cNvSpPr/>
          <p:nvPr/>
        </p:nvSpPr>
        <p:spPr>
          <a:xfrm>
            <a:off x="1678147" y="3431249"/>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3</a:t>
            </a:r>
          </a:p>
        </p:txBody>
      </p:sp>
      <p:sp>
        <p:nvSpPr>
          <p:cNvPr id="159" name="椭圆 158">
            <a:extLst>
              <a:ext uri="{FF2B5EF4-FFF2-40B4-BE49-F238E27FC236}">
                <a16:creationId xmlns="" xmlns:a16="http://schemas.microsoft.com/office/drawing/2014/main" id="{7DBB15C3-7119-4BF5-AC36-6F6AFF9EB213}"/>
              </a:ext>
            </a:extLst>
          </p:cNvPr>
          <p:cNvSpPr/>
          <p:nvPr/>
        </p:nvSpPr>
        <p:spPr>
          <a:xfrm>
            <a:off x="4476779" y="3431249"/>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3</a:t>
            </a:r>
          </a:p>
        </p:txBody>
      </p:sp>
      <p:cxnSp>
        <p:nvCxnSpPr>
          <p:cNvPr id="160" name="直接箭头连接符 159">
            <a:extLst>
              <a:ext uri="{FF2B5EF4-FFF2-40B4-BE49-F238E27FC236}">
                <a16:creationId xmlns="" xmlns:a16="http://schemas.microsoft.com/office/drawing/2014/main" id="{AA906D00-6A37-4E3C-844F-9AFBEFB9CD58}"/>
              </a:ext>
            </a:extLst>
          </p:cNvPr>
          <p:cNvCxnSpPr>
            <a:cxnSpLocks/>
          </p:cNvCxnSpPr>
          <p:nvPr/>
        </p:nvCxnSpPr>
        <p:spPr>
          <a:xfrm>
            <a:off x="2089529" y="344992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61" name="直接连接符 160"/>
          <p:cNvCxnSpPr>
            <a:stCxn id="163" idx="2"/>
            <a:endCxn id="162" idx="6"/>
          </p:cNvCxnSpPr>
          <p:nvPr/>
        </p:nvCxnSpPr>
        <p:spPr bwMode="auto">
          <a:xfrm flipH="1">
            <a:off x="1894062" y="3851588"/>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62" name="椭圆 161">
            <a:extLst>
              <a:ext uri="{FF2B5EF4-FFF2-40B4-BE49-F238E27FC236}">
                <a16:creationId xmlns="" xmlns:a16="http://schemas.microsoft.com/office/drawing/2014/main" id="{7DBB15C3-7119-4BF5-AC36-6F6AFF9EB213}"/>
              </a:ext>
            </a:extLst>
          </p:cNvPr>
          <p:cNvSpPr/>
          <p:nvPr/>
        </p:nvSpPr>
        <p:spPr>
          <a:xfrm>
            <a:off x="1678147" y="3743630"/>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4</a:t>
            </a:r>
          </a:p>
        </p:txBody>
      </p:sp>
      <p:sp>
        <p:nvSpPr>
          <p:cNvPr id="163" name="椭圆 162">
            <a:extLst>
              <a:ext uri="{FF2B5EF4-FFF2-40B4-BE49-F238E27FC236}">
                <a16:creationId xmlns="" xmlns:a16="http://schemas.microsoft.com/office/drawing/2014/main" id="{7DBB15C3-7119-4BF5-AC36-6F6AFF9EB213}"/>
              </a:ext>
            </a:extLst>
          </p:cNvPr>
          <p:cNvSpPr/>
          <p:nvPr/>
        </p:nvSpPr>
        <p:spPr>
          <a:xfrm>
            <a:off x="4476779" y="3743630"/>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black"/>
                </a:solidFill>
                <a:uLnTx/>
                <a:uFillTx/>
                <a:latin typeface="Arial" panose="020B0604020202020204" pitchFamily="34" charset="0"/>
                <a:ea typeface="方正兰亭黑简体"/>
                <a:cs typeface="+mn-cs"/>
                <a:sym typeface="Huawei Sans" panose="020C0503030203020204" pitchFamily="34" charset="0"/>
              </a:rPr>
              <a:t>4</a:t>
            </a:r>
          </a:p>
        </p:txBody>
      </p:sp>
      <p:cxnSp>
        <p:nvCxnSpPr>
          <p:cNvPr id="164" name="直接箭头连接符 163">
            <a:extLst>
              <a:ext uri="{FF2B5EF4-FFF2-40B4-BE49-F238E27FC236}">
                <a16:creationId xmlns="" xmlns:a16="http://schemas.microsoft.com/office/drawing/2014/main" id="{AA906D00-6A37-4E3C-844F-9AFBEFB9CD58}"/>
              </a:ext>
            </a:extLst>
          </p:cNvPr>
          <p:cNvCxnSpPr>
            <a:cxnSpLocks/>
          </p:cNvCxnSpPr>
          <p:nvPr/>
        </p:nvCxnSpPr>
        <p:spPr>
          <a:xfrm>
            <a:off x="2089529" y="376230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65" name="TextBox 120">
            <a:extLst>
              <a:ext uri="{FF2B5EF4-FFF2-40B4-BE49-F238E27FC236}">
                <a16:creationId xmlns="" xmlns:a16="http://schemas.microsoft.com/office/drawing/2014/main" id="{A3388E5A-B10B-426C-B001-65F408D6AF92}"/>
              </a:ext>
            </a:extLst>
          </p:cNvPr>
          <p:cNvSpPr txBox="1"/>
          <p:nvPr/>
        </p:nvSpPr>
        <p:spPr>
          <a:xfrm>
            <a:off x="427490" y="1862551"/>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MAC-адрес моста:</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4c1f-cc58-6d64</a:t>
            </a:r>
          </a:p>
        </p:txBody>
      </p:sp>
      <p:sp>
        <p:nvSpPr>
          <p:cNvPr id="166" name="TextBox 120">
            <a:extLst>
              <a:ext uri="{FF2B5EF4-FFF2-40B4-BE49-F238E27FC236}">
                <a16:creationId xmlns="" xmlns:a16="http://schemas.microsoft.com/office/drawing/2014/main" id="{A3388E5A-B10B-426C-B001-65F408D6AF92}"/>
              </a:ext>
            </a:extLst>
          </p:cNvPr>
          <p:cNvSpPr txBox="1"/>
          <p:nvPr/>
        </p:nvSpPr>
        <p:spPr>
          <a:xfrm>
            <a:off x="4136089" y="1827981"/>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MAC-адрес моста:</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4c1f-cc58-6d65</a:t>
            </a:r>
          </a:p>
        </p:txBody>
      </p:sp>
      <p:grpSp>
        <p:nvGrpSpPr>
          <p:cNvPr id="167" name="组合 166"/>
          <p:cNvGrpSpPr/>
          <p:nvPr/>
        </p:nvGrpSpPr>
        <p:grpSpPr>
          <a:xfrm>
            <a:off x="5736566" y="90742"/>
            <a:ext cx="6299859" cy="283553"/>
            <a:chOff x="7562321" y="90742"/>
            <a:chExt cx="4474104" cy="283553"/>
          </a:xfrm>
        </p:grpSpPr>
        <p:sp>
          <p:nvSpPr>
            <p:cNvPr id="168" name="五边形 167"/>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169" name="燕尾形 168"/>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170" name="燕尾形 169"/>
            <p:cNvSpPr/>
            <p:nvPr/>
          </p:nvSpPr>
          <p:spPr bwMode="auto">
            <a:xfrm>
              <a:off x="9669413"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171" name="燕尾形 170"/>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
        <p:nvSpPr>
          <p:cNvPr id="3" name="标题 2"/>
          <p:cNvSpPr>
            <a:spLocks noGrp="1"/>
          </p:cNvSpPr>
          <p:nvPr>
            <p:ph type="title"/>
          </p:nvPr>
        </p:nvSpPr>
        <p:spPr/>
        <p:txBody>
          <a:bodyPr/>
          <a:lstStyle/>
          <a:p>
            <a:r>
              <a:rPr lang="ru-RU" dirty="0"/>
              <a:t>Выбор активного канала (3)</a:t>
            </a:r>
          </a:p>
        </p:txBody>
      </p:sp>
    </p:spTree>
    <p:extLst>
      <p:ext uri="{BB962C8B-B14F-4D97-AF65-F5344CB8AC3E}">
        <p14:creationId xmlns:p14="http://schemas.microsoft.com/office/powerpoint/2010/main" val="12121305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文本占位符 3"/>
          <p:cNvSpPr txBox="1">
            <a:spLocks/>
          </p:cNvSpPr>
          <p:nvPr/>
        </p:nvSpPr>
        <p:spPr bwMode="auto">
          <a:xfrm>
            <a:off x="6136614" y="2848474"/>
            <a:ext cx="5647707" cy="1065182"/>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ru-RU" sz="1599" dirty="0">
                <a:solidFill>
                  <a:prstClr val="black"/>
                </a:solidFill>
                <a:latin typeface="Arial" panose="020B0604020202020204" pitchFamily="34" charset="0"/>
                <a:sym typeface="Huawei Sans" panose="020C0503030203020204" pitchFamily="34" charset="0"/>
              </a:rPr>
              <a:t>SW2 определяет локальные активные интерфейсы на основе результата выбора SW1, и соответствующие каналы становятся активными.</a:t>
            </a:r>
          </a:p>
          <a:p>
            <a:pPr>
              <a:buClrTx/>
              <a:buSzPct val="100000"/>
              <a:buFont typeface="Arial" panose="020B0604020202020204" pitchFamily="34" charset="0"/>
              <a:buChar char="•"/>
            </a:pPr>
            <a:r>
              <a:rPr lang="ru-RU" sz="1599" dirty="0">
                <a:solidFill>
                  <a:prstClr val="black"/>
                </a:solidFill>
                <a:latin typeface="Arial" panose="020B0604020202020204" pitchFamily="34" charset="0"/>
                <a:sym typeface="Huawei Sans" panose="020C0503030203020204" pitchFamily="34" charset="0"/>
              </a:rPr>
              <a:t>В результате, выбор активных каналов выполнен.</a:t>
            </a:r>
          </a:p>
          <a:p>
            <a:pPr marL="0" indent="0" defTabSz="914112">
              <a:lnSpc>
                <a:spcPts val="2199"/>
              </a:lnSpc>
              <a:spcBef>
                <a:spcPts val="0"/>
              </a:spcBef>
              <a:spcAft>
                <a:spcPts val="600"/>
              </a:spcAft>
              <a:buClr>
                <a:prstClr val="white">
                  <a:lumMod val="50000"/>
                </a:prstClr>
              </a:buClr>
              <a:buSzPct val="100000"/>
              <a:buFont typeface="Wingdings" pitchFamily="2" charset="2"/>
              <a:buNone/>
            </a:pPr>
            <a:endParaRPr lang="en-US" altLang="zh-CN" sz="1599" dirty="0">
              <a:solidFill>
                <a:prstClr val="white">
                  <a:lumMod val="75000"/>
                </a:prstClr>
              </a:solidFill>
              <a:latin typeface="Arial" panose="020B0604020202020204" pitchFamily="34" charset="0"/>
              <a:sym typeface="Huawei Sans" panose="020C0503030203020204" pitchFamily="34" charset="0"/>
            </a:endParaRPr>
          </a:p>
        </p:txBody>
      </p:sp>
      <p:sp>
        <p:nvSpPr>
          <p:cNvPr id="108" name="圆角矩形 107"/>
          <p:cNvSpPr/>
          <p:nvPr/>
        </p:nvSpPr>
        <p:spPr>
          <a:xfrm>
            <a:off x="892059" y="2593656"/>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sym typeface="Huawei Sans" panose="020C0503030203020204" pitchFamily="34" charset="0"/>
            </a:endParaRPr>
          </a:p>
        </p:txBody>
      </p:sp>
      <p:sp>
        <p:nvSpPr>
          <p:cNvPr id="113" name="圆角矩形 112"/>
          <p:cNvSpPr/>
          <p:nvPr/>
        </p:nvSpPr>
        <p:spPr>
          <a:xfrm>
            <a:off x="4574791"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Arial" panose="020B0604020202020204" pitchFamily="34" charset="0"/>
              <a:sym typeface="Huawei Sans" panose="020C0503030203020204" pitchFamily="34" charset="0"/>
            </a:endParaRPr>
          </a:p>
        </p:txBody>
      </p:sp>
      <p:sp>
        <p:nvSpPr>
          <p:cNvPr id="114" name="矩形 113"/>
          <p:cNvSpPr/>
          <p:nvPr/>
        </p:nvSpPr>
        <p:spPr>
          <a:xfrm>
            <a:off x="874207" y="2588796"/>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399"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SW1</a:t>
            </a:r>
          </a:p>
        </p:txBody>
      </p:sp>
      <p:sp>
        <p:nvSpPr>
          <p:cNvPr id="115" name="矩形 114"/>
          <p:cNvSpPr/>
          <p:nvPr/>
        </p:nvSpPr>
        <p:spPr>
          <a:xfrm>
            <a:off x="4814186" y="2588029"/>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399"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SW2</a:t>
            </a:r>
          </a:p>
        </p:txBody>
      </p:sp>
      <p:sp>
        <p:nvSpPr>
          <p:cNvPr id="116" name="TextBox 77"/>
          <p:cNvSpPr txBox="1"/>
          <p:nvPr/>
        </p:nvSpPr>
        <p:spPr bwMode="auto">
          <a:xfrm>
            <a:off x="1191466" y="4509749"/>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LACPDU</a:t>
            </a:r>
          </a:p>
        </p:txBody>
      </p:sp>
      <p:cxnSp>
        <p:nvCxnSpPr>
          <p:cNvPr id="117" name="直接箭头连接符 116">
            <a:extLst>
              <a:ext uri="{FF2B5EF4-FFF2-40B4-BE49-F238E27FC236}">
                <a16:creationId xmlns="" xmlns:a16="http://schemas.microsoft.com/office/drawing/2014/main" id="{AA906D00-6A37-4E3C-844F-9AFBEFB9CD58}"/>
              </a:ext>
            </a:extLst>
          </p:cNvPr>
          <p:cNvCxnSpPr>
            <a:cxnSpLocks/>
          </p:cNvCxnSpPr>
          <p:nvPr/>
        </p:nvCxnSpPr>
        <p:spPr>
          <a:xfrm>
            <a:off x="892059" y="4641820"/>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18" name="矩形 117"/>
          <p:cNvSpPr/>
          <p:nvPr/>
        </p:nvSpPr>
        <p:spPr bwMode="auto">
          <a:xfrm>
            <a:off x="1144892" y="4795251"/>
            <a:ext cx="2366059" cy="246001"/>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Активный интерфейс</a:t>
            </a:r>
          </a:p>
        </p:txBody>
      </p:sp>
      <p:sp>
        <p:nvSpPr>
          <p:cNvPr id="119" name="椭圆 118">
            <a:extLst>
              <a:ext uri="{FF2B5EF4-FFF2-40B4-BE49-F238E27FC236}">
                <a16:creationId xmlns="" xmlns:a16="http://schemas.microsoft.com/office/drawing/2014/main" id="{7DBB15C3-7119-4BF5-AC36-6F6AFF9EB213}"/>
              </a:ext>
            </a:extLst>
          </p:cNvPr>
          <p:cNvSpPr/>
          <p:nvPr/>
        </p:nvSpPr>
        <p:spPr>
          <a:xfrm>
            <a:off x="892059" y="483840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Arial" panose="020B0604020202020204" pitchFamily="34" charset="0"/>
              <a:ea typeface="方正兰亭黑简体"/>
              <a:cs typeface="+mn-cs"/>
              <a:sym typeface="Huawei Sans" panose="020C0503030203020204" pitchFamily="34" charset="0"/>
            </a:endParaRPr>
          </a:p>
        </p:txBody>
      </p:sp>
      <p:sp>
        <p:nvSpPr>
          <p:cNvPr id="120" name="矩形 119"/>
          <p:cNvSpPr/>
          <p:nvPr/>
        </p:nvSpPr>
        <p:spPr bwMode="auto">
          <a:xfrm>
            <a:off x="1144892" y="5130538"/>
            <a:ext cx="2253916" cy="2719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Неактивный интерфейс</a:t>
            </a:r>
          </a:p>
        </p:txBody>
      </p:sp>
      <p:sp>
        <p:nvSpPr>
          <p:cNvPr id="121" name="椭圆 120">
            <a:extLst>
              <a:ext uri="{FF2B5EF4-FFF2-40B4-BE49-F238E27FC236}">
                <a16:creationId xmlns="" xmlns:a16="http://schemas.microsoft.com/office/drawing/2014/main" id="{E3AA826D-E4AC-459E-9C44-0CE0D8799DF1}"/>
              </a:ext>
            </a:extLst>
          </p:cNvPr>
          <p:cNvSpPr/>
          <p:nvPr/>
        </p:nvSpPr>
        <p:spPr>
          <a:xfrm>
            <a:off x="892059" y="5160774"/>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Arial" panose="020B0604020202020204" pitchFamily="34" charset="0"/>
              <a:ea typeface="方正兰亭黑简体"/>
              <a:cs typeface="+mn-cs"/>
              <a:sym typeface="Huawei Sans" panose="020C0503030203020204" pitchFamily="34" charset="0"/>
            </a:endParaRPr>
          </a:p>
        </p:txBody>
      </p:sp>
      <p:sp>
        <p:nvSpPr>
          <p:cNvPr id="122" name="TextBox 77"/>
          <p:cNvSpPr txBox="1"/>
          <p:nvPr/>
        </p:nvSpPr>
        <p:spPr bwMode="auto">
          <a:xfrm>
            <a:off x="1453178" y="5507746"/>
            <a:ext cx="1945630"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Активный канал</a:t>
            </a:r>
          </a:p>
        </p:txBody>
      </p:sp>
      <p:cxnSp>
        <p:nvCxnSpPr>
          <p:cNvPr id="123" name="直接箭头连接符 122">
            <a:extLst>
              <a:ext uri="{FF2B5EF4-FFF2-40B4-BE49-F238E27FC236}">
                <a16:creationId xmlns="" xmlns:a16="http://schemas.microsoft.com/office/drawing/2014/main" id="{AA906D00-6A37-4E3C-844F-9AFBEFB9CD58}"/>
              </a:ext>
            </a:extLst>
          </p:cNvPr>
          <p:cNvCxnSpPr>
            <a:cxnSpLocks/>
          </p:cNvCxnSpPr>
          <p:nvPr/>
        </p:nvCxnSpPr>
        <p:spPr>
          <a:xfrm>
            <a:off x="892059" y="5648486"/>
            <a:ext cx="523427" cy="0"/>
          </a:xfrm>
          <a:prstGeom prst="straightConnector1">
            <a:avLst/>
          </a:prstGeom>
          <a:noFill/>
          <a:ln w="25400" cap="flat" cmpd="sng" algn="ctr">
            <a:solidFill>
              <a:srgbClr val="8CCAA1"/>
            </a:solidFill>
            <a:prstDash val="solid"/>
            <a:miter lim="800000"/>
          </a:ln>
          <a:effectLst/>
        </p:spPr>
      </p:cxnSp>
      <p:cxnSp>
        <p:nvCxnSpPr>
          <p:cNvPr id="124" name="直接箭头连接符 123">
            <a:extLst>
              <a:ext uri="{FF2B5EF4-FFF2-40B4-BE49-F238E27FC236}">
                <a16:creationId xmlns="" xmlns:a16="http://schemas.microsoft.com/office/drawing/2014/main" id="{AA906D00-6A37-4E3C-844F-9AFBEFB9CD58}"/>
              </a:ext>
            </a:extLst>
          </p:cNvPr>
          <p:cNvCxnSpPr>
            <a:cxnSpLocks/>
          </p:cNvCxnSpPr>
          <p:nvPr/>
        </p:nvCxnSpPr>
        <p:spPr>
          <a:xfrm>
            <a:off x="892059" y="5954751"/>
            <a:ext cx="523427" cy="0"/>
          </a:xfrm>
          <a:prstGeom prst="straightConnector1">
            <a:avLst/>
          </a:prstGeom>
          <a:noFill/>
          <a:ln w="25400" cap="flat" cmpd="sng" algn="ctr">
            <a:solidFill>
              <a:srgbClr val="EC7061"/>
            </a:solidFill>
            <a:prstDash val="solid"/>
            <a:miter lim="800000"/>
          </a:ln>
          <a:effectLst/>
        </p:spPr>
      </p:cxnSp>
      <p:sp>
        <p:nvSpPr>
          <p:cNvPr id="125" name="TextBox 77"/>
          <p:cNvSpPr txBox="1"/>
          <p:nvPr/>
        </p:nvSpPr>
        <p:spPr bwMode="auto">
          <a:xfrm>
            <a:off x="1453178" y="5816411"/>
            <a:ext cx="1729969"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200" dirty="0">
                <a:solidFill>
                  <a:srgbClr val="000000"/>
                </a:solidFill>
                <a:latin typeface="Arial" panose="020B0604020202020204" pitchFamily="34" charset="0"/>
                <a:cs typeface="Arial" pitchFamily="34" charset="0"/>
                <a:sym typeface="Huawei Sans" panose="020C0503030203020204" pitchFamily="34" charset="0"/>
              </a:rPr>
              <a:t>Неактивный канал</a:t>
            </a:r>
          </a:p>
        </p:txBody>
      </p:sp>
      <p:sp>
        <p:nvSpPr>
          <p:cNvPr id="130" name="椭圆 129">
            <a:extLst>
              <a:ext uri="{FF2B5EF4-FFF2-40B4-BE49-F238E27FC236}">
                <a16:creationId xmlns="" xmlns:a16="http://schemas.microsoft.com/office/drawing/2014/main" id="{7DBB15C3-7119-4BF5-AC36-6F6AFF9EB213}"/>
              </a:ext>
            </a:extLst>
          </p:cNvPr>
          <p:cNvSpPr/>
          <p:nvPr/>
        </p:nvSpPr>
        <p:spPr>
          <a:xfrm>
            <a:off x="1678147" y="280648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1</a:t>
            </a:r>
          </a:p>
        </p:txBody>
      </p:sp>
      <p:sp>
        <p:nvSpPr>
          <p:cNvPr id="131" name="椭圆 130">
            <a:extLst>
              <a:ext uri="{FF2B5EF4-FFF2-40B4-BE49-F238E27FC236}">
                <a16:creationId xmlns="" xmlns:a16="http://schemas.microsoft.com/office/drawing/2014/main" id="{7DBB15C3-7119-4BF5-AC36-6F6AFF9EB213}"/>
              </a:ext>
            </a:extLst>
          </p:cNvPr>
          <p:cNvSpPr/>
          <p:nvPr/>
        </p:nvSpPr>
        <p:spPr>
          <a:xfrm>
            <a:off x="4476779" y="2806487"/>
            <a:ext cx="215916" cy="215916"/>
          </a:xfrm>
          <a:prstGeom prst="ellipse">
            <a:avLst/>
          </a:prstGeom>
          <a:solidFill>
            <a:srgbClr val="8CCAA1"/>
          </a:solidFill>
          <a:ln w="12700" cap="flat" cmpd="sng" algn="ctr">
            <a:solidFill>
              <a:srgbClr val="8CCAA1"/>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1</a:t>
            </a:r>
          </a:p>
        </p:txBody>
      </p:sp>
      <p:cxnSp>
        <p:nvCxnSpPr>
          <p:cNvPr id="132" name="直接连接符 131"/>
          <p:cNvCxnSpPr>
            <a:stCxn id="131" idx="2"/>
            <a:endCxn id="130" idx="6"/>
          </p:cNvCxnSpPr>
          <p:nvPr/>
        </p:nvCxnSpPr>
        <p:spPr bwMode="auto">
          <a:xfrm flipH="1">
            <a:off x="1894062" y="2914445"/>
            <a:ext cx="2582717" cy="0"/>
          </a:xfrm>
          <a:prstGeom prst="line">
            <a:avLst/>
          </a:prstGeom>
          <a:noFill/>
          <a:ln w="25400" cap="flat" cmpd="sng" algn="ctr">
            <a:solidFill>
              <a:srgbClr val="8CCAA1"/>
            </a:solidFill>
            <a:prstDash val="solid"/>
            <a:miter lim="800000"/>
          </a:ln>
          <a:effectLst/>
        </p:spPr>
      </p:cxnSp>
      <p:cxnSp>
        <p:nvCxnSpPr>
          <p:cNvPr id="133" name="直接箭头连接符 132">
            <a:extLst>
              <a:ext uri="{FF2B5EF4-FFF2-40B4-BE49-F238E27FC236}">
                <a16:creationId xmlns="" xmlns:a16="http://schemas.microsoft.com/office/drawing/2014/main" id="{AA906D00-6A37-4E3C-844F-9AFBEFB9CD58}"/>
              </a:ext>
            </a:extLst>
          </p:cNvPr>
          <p:cNvCxnSpPr>
            <a:cxnSpLocks/>
          </p:cNvCxnSpPr>
          <p:nvPr/>
        </p:nvCxnSpPr>
        <p:spPr>
          <a:xfrm>
            <a:off x="2089529" y="283409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4" name="直接连接符 133"/>
          <p:cNvCxnSpPr>
            <a:stCxn id="136" idx="2"/>
            <a:endCxn id="135" idx="6"/>
          </p:cNvCxnSpPr>
          <p:nvPr/>
        </p:nvCxnSpPr>
        <p:spPr bwMode="auto">
          <a:xfrm flipH="1">
            <a:off x="1894062" y="3226826"/>
            <a:ext cx="2582717" cy="0"/>
          </a:xfrm>
          <a:prstGeom prst="line">
            <a:avLst/>
          </a:prstGeom>
          <a:noFill/>
          <a:ln w="25400" cap="flat" cmpd="sng" algn="ctr">
            <a:solidFill>
              <a:srgbClr val="8CCAA1"/>
            </a:solidFill>
            <a:prstDash val="solid"/>
            <a:miter lim="800000"/>
          </a:ln>
          <a:effectLst/>
        </p:spPr>
      </p:cxnSp>
      <p:sp>
        <p:nvSpPr>
          <p:cNvPr id="135" name="椭圆 134">
            <a:extLst>
              <a:ext uri="{FF2B5EF4-FFF2-40B4-BE49-F238E27FC236}">
                <a16:creationId xmlns="" xmlns:a16="http://schemas.microsoft.com/office/drawing/2014/main" id="{7DBB15C3-7119-4BF5-AC36-6F6AFF9EB213}"/>
              </a:ext>
            </a:extLst>
          </p:cNvPr>
          <p:cNvSpPr/>
          <p:nvPr/>
        </p:nvSpPr>
        <p:spPr>
          <a:xfrm>
            <a:off x="1678147" y="3118868"/>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2</a:t>
            </a:r>
          </a:p>
        </p:txBody>
      </p:sp>
      <p:sp>
        <p:nvSpPr>
          <p:cNvPr id="136" name="椭圆 135">
            <a:extLst>
              <a:ext uri="{FF2B5EF4-FFF2-40B4-BE49-F238E27FC236}">
                <a16:creationId xmlns="" xmlns:a16="http://schemas.microsoft.com/office/drawing/2014/main" id="{7DBB15C3-7119-4BF5-AC36-6F6AFF9EB213}"/>
              </a:ext>
            </a:extLst>
          </p:cNvPr>
          <p:cNvSpPr/>
          <p:nvPr/>
        </p:nvSpPr>
        <p:spPr>
          <a:xfrm>
            <a:off x="4476779" y="3118868"/>
            <a:ext cx="215916" cy="215916"/>
          </a:xfrm>
          <a:prstGeom prst="ellipse">
            <a:avLst/>
          </a:prstGeom>
          <a:solidFill>
            <a:srgbClr val="8CCAA1"/>
          </a:solidFill>
          <a:ln w="12700" cap="flat" cmpd="sng" algn="ctr">
            <a:solidFill>
              <a:srgbClr val="8CCAA1"/>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2</a:t>
            </a:r>
          </a:p>
        </p:txBody>
      </p:sp>
      <p:cxnSp>
        <p:nvCxnSpPr>
          <p:cNvPr id="137" name="直接箭头连接符 136">
            <a:extLst>
              <a:ext uri="{FF2B5EF4-FFF2-40B4-BE49-F238E27FC236}">
                <a16:creationId xmlns="" xmlns:a16="http://schemas.microsoft.com/office/drawing/2014/main" id="{AA906D00-6A37-4E3C-844F-9AFBEFB9CD58}"/>
              </a:ext>
            </a:extLst>
          </p:cNvPr>
          <p:cNvCxnSpPr>
            <a:cxnSpLocks/>
          </p:cNvCxnSpPr>
          <p:nvPr/>
        </p:nvCxnSpPr>
        <p:spPr>
          <a:xfrm>
            <a:off x="2089529" y="3118868"/>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8" name="直接连接符 137"/>
          <p:cNvCxnSpPr>
            <a:stCxn id="140" idx="2"/>
            <a:endCxn id="139" idx="6"/>
          </p:cNvCxnSpPr>
          <p:nvPr/>
        </p:nvCxnSpPr>
        <p:spPr bwMode="auto">
          <a:xfrm flipH="1">
            <a:off x="1894062" y="3539207"/>
            <a:ext cx="2582717" cy="0"/>
          </a:xfrm>
          <a:prstGeom prst="line">
            <a:avLst/>
          </a:prstGeom>
          <a:noFill/>
          <a:ln w="25400" cap="flat" cmpd="sng" algn="ctr">
            <a:solidFill>
              <a:srgbClr val="EC7061"/>
            </a:solidFill>
            <a:prstDash val="solid"/>
            <a:miter lim="800000"/>
          </a:ln>
          <a:effectLst/>
        </p:spPr>
      </p:cxnSp>
      <p:sp>
        <p:nvSpPr>
          <p:cNvPr id="139" name="椭圆 138">
            <a:extLst>
              <a:ext uri="{FF2B5EF4-FFF2-40B4-BE49-F238E27FC236}">
                <a16:creationId xmlns="" xmlns:a16="http://schemas.microsoft.com/office/drawing/2014/main" id="{7DBB15C3-7119-4BF5-AC36-6F6AFF9EB213}"/>
              </a:ext>
            </a:extLst>
          </p:cNvPr>
          <p:cNvSpPr/>
          <p:nvPr/>
        </p:nvSpPr>
        <p:spPr>
          <a:xfrm>
            <a:off x="1678147" y="3431249"/>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3</a:t>
            </a:r>
          </a:p>
        </p:txBody>
      </p:sp>
      <p:sp>
        <p:nvSpPr>
          <p:cNvPr id="140" name="椭圆 139">
            <a:extLst>
              <a:ext uri="{FF2B5EF4-FFF2-40B4-BE49-F238E27FC236}">
                <a16:creationId xmlns="" xmlns:a16="http://schemas.microsoft.com/office/drawing/2014/main" id="{7DBB15C3-7119-4BF5-AC36-6F6AFF9EB213}"/>
              </a:ext>
            </a:extLst>
          </p:cNvPr>
          <p:cNvSpPr/>
          <p:nvPr/>
        </p:nvSpPr>
        <p:spPr>
          <a:xfrm>
            <a:off x="4476779" y="3431249"/>
            <a:ext cx="215916" cy="215916"/>
          </a:xfrm>
          <a:prstGeom prst="ellipse">
            <a:avLst/>
          </a:prstGeom>
          <a:solidFill>
            <a:srgbClr val="EC7061"/>
          </a:solidFill>
          <a:ln w="12700" cap="flat" cmpd="sng" algn="ctr">
            <a:solidFill>
              <a:srgbClr val="EC7061"/>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3</a:t>
            </a:r>
          </a:p>
        </p:txBody>
      </p:sp>
      <p:cxnSp>
        <p:nvCxnSpPr>
          <p:cNvPr id="141" name="直接箭头连接符 140">
            <a:extLst>
              <a:ext uri="{FF2B5EF4-FFF2-40B4-BE49-F238E27FC236}">
                <a16:creationId xmlns="" xmlns:a16="http://schemas.microsoft.com/office/drawing/2014/main" id="{AA906D00-6A37-4E3C-844F-9AFBEFB9CD58}"/>
              </a:ext>
            </a:extLst>
          </p:cNvPr>
          <p:cNvCxnSpPr>
            <a:cxnSpLocks/>
          </p:cNvCxnSpPr>
          <p:nvPr/>
        </p:nvCxnSpPr>
        <p:spPr>
          <a:xfrm>
            <a:off x="2089529" y="344992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42" name="直接连接符 141"/>
          <p:cNvCxnSpPr>
            <a:stCxn id="144" idx="2"/>
            <a:endCxn id="143" idx="6"/>
          </p:cNvCxnSpPr>
          <p:nvPr/>
        </p:nvCxnSpPr>
        <p:spPr bwMode="auto">
          <a:xfrm flipH="1">
            <a:off x="1894062" y="3851588"/>
            <a:ext cx="2582717" cy="0"/>
          </a:xfrm>
          <a:prstGeom prst="line">
            <a:avLst/>
          </a:prstGeom>
          <a:noFill/>
          <a:ln w="25400" cap="flat" cmpd="sng" algn="ctr">
            <a:solidFill>
              <a:srgbClr val="EC7061"/>
            </a:solidFill>
            <a:prstDash val="solid"/>
            <a:miter lim="800000"/>
          </a:ln>
          <a:effectLst/>
        </p:spPr>
      </p:cxnSp>
      <p:sp>
        <p:nvSpPr>
          <p:cNvPr id="143" name="椭圆 142">
            <a:extLst>
              <a:ext uri="{FF2B5EF4-FFF2-40B4-BE49-F238E27FC236}">
                <a16:creationId xmlns="" xmlns:a16="http://schemas.microsoft.com/office/drawing/2014/main" id="{7DBB15C3-7119-4BF5-AC36-6F6AFF9EB213}"/>
              </a:ext>
            </a:extLst>
          </p:cNvPr>
          <p:cNvSpPr/>
          <p:nvPr/>
        </p:nvSpPr>
        <p:spPr>
          <a:xfrm>
            <a:off x="1678147" y="3743630"/>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1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4</a:t>
            </a:r>
          </a:p>
        </p:txBody>
      </p:sp>
      <p:sp>
        <p:nvSpPr>
          <p:cNvPr id="144" name="椭圆 143">
            <a:extLst>
              <a:ext uri="{FF2B5EF4-FFF2-40B4-BE49-F238E27FC236}">
                <a16:creationId xmlns="" xmlns:a16="http://schemas.microsoft.com/office/drawing/2014/main" id="{7DBB15C3-7119-4BF5-AC36-6F6AFF9EB213}"/>
              </a:ext>
            </a:extLst>
          </p:cNvPr>
          <p:cNvSpPr/>
          <p:nvPr/>
        </p:nvSpPr>
        <p:spPr>
          <a:xfrm>
            <a:off x="4476779" y="3743630"/>
            <a:ext cx="215916" cy="215916"/>
          </a:xfrm>
          <a:prstGeom prst="ellipse">
            <a:avLst/>
          </a:prstGeom>
          <a:solidFill>
            <a:srgbClr val="EC7061"/>
          </a:solidFill>
          <a:ln w="12700" cap="flat" cmpd="sng" algn="ctr">
            <a:solidFill>
              <a:srgbClr val="EC7061"/>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200" b="1" i="0" u="none" strike="noStrike" cap="none" normalizeH="0" baseline="0" noProof="0" dirty="0">
                <a:ln>
                  <a:noFill/>
                </a:ln>
                <a:solidFill>
                  <a:prstClr val="white"/>
                </a:solidFill>
                <a:uLnTx/>
                <a:uFillTx/>
                <a:latin typeface="Arial" panose="020B0604020202020204" pitchFamily="34" charset="0"/>
                <a:ea typeface="方正兰亭黑简体"/>
                <a:cs typeface="+mn-cs"/>
                <a:sym typeface="Huawei Sans" panose="020C0503030203020204" pitchFamily="34" charset="0"/>
              </a:rPr>
              <a:t>4</a:t>
            </a:r>
          </a:p>
        </p:txBody>
      </p:sp>
      <p:cxnSp>
        <p:nvCxnSpPr>
          <p:cNvPr id="145" name="直接箭头连接符 144">
            <a:extLst>
              <a:ext uri="{FF2B5EF4-FFF2-40B4-BE49-F238E27FC236}">
                <a16:creationId xmlns="" xmlns:a16="http://schemas.microsoft.com/office/drawing/2014/main" id="{AA906D00-6A37-4E3C-844F-9AFBEFB9CD58}"/>
              </a:ext>
            </a:extLst>
          </p:cNvPr>
          <p:cNvCxnSpPr>
            <a:cxnSpLocks/>
          </p:cNvCxnSpPr>
          <p:nvPr/>
        </p:nvCxnSpPr>
        <p:spPr>
          <a:xfrm>
            <a:off x="2089529" y="376230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46" name="TextBox 120">
            <a:extLst>
              <a:ext uri="{FF2B5EF4-FFF2-40B4-BE49-F238E27FC236}">
                <a16:creationId xmlns="" xmlns:a16="http://schemas.microsoft.com/office/drawing/2014/main" id="{A3388E5A-B10B-426C-B001-65F408D6AF92}"/>
              </a:ext>
            </a:extLst>
          </p:cNvPr>
          <p:cNvSpPr txBox="1"/>
          <p:nvPr/>
        </p:nvSpPr>
        <p:spPr>
          <a:xfrm>
            <a:off x="427490" y="1890430"/>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MAC-адрес моста:</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4c1f-cc58-6d64</a:t>
            </a:r>
          </a:p>
        </p:txBody>
      </p:sp>
      <p:sp>
        <p:nvSpPr>
          <p:cNvPr id="147" name="TextBox 120">
            <a:extLst>
              <a:ext uri="{FF2B5EF4-FFF2-40B4-BE49-F238E27FC236}">
                <a16:creationId xmlns="" xmlns:a16="http://schemas.microsoft.com/office/drawing/2014/main" id="{A3388E5A-B10B-426C-B001-65F408D6AF92}"/>
              </a:ext>
            </a:extLst>
          </p:cNvPr>
          <p:cNvSpPr txBox="1"/>
          <p:nvPr/>
        </p:nvSpPr>
        <p:spPr>
          <a:xfrm>
            <a:off x="4136089" y="1873105"/>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MAC-адрес моста:</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ru-RU" sz="1400" b="1" i="0" u="none" strike="noStrike" cap="none" normalizeH="0" baseline="0" noProof="0" dirty="0">
                <a:ln>
                  <a:noFill/>
                </a:ln>
                <a:solidFill>
                  <a:prstClr val="black"/>
                </a:solidFill>
                <a:uLnTx/>
                <a:uFillTx/>
                <a:latin typeface="Arial" panose="020B0604020202020204" pitchFamily="34" charset="0"/>
                <a:sym typeface="Huawei Sans" panose="020C0503030203020204" pitchFamily="34" charset="0"/>
              </a:rPr>
              <a:t>4c1f-cc58-6d65</a:t>
            </a:r>
          </a:p>
        </p:txBody>
      </p:sp>
      <p:grpSp>
        <p:nvGrpSpPr>
          <p:cNvPr id="148" name="组合 147"/>
          <p:cNvGrpSpPr/>
          <p:nvPr/>
        </p:nvGrpSpPr>
        <p:grpSpPr>
          <a:xfrm>
            <a:off x="5745192" y="90742"/>
            <a:ext cx="6291233" cy="283553"/>
            <a:chOff x="7562321" y="90742"/>
            <a:chExt cx="4474104" cy="283553"/>
          </a:xfrm>
        </p:grpSpPr>
        <p:sp>
          <p:nvSpPr>
            <p:cNvPr id="149" name="五边形 148"/>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150" name="燕尾形 149"/>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151" name="燕尾形 150"/>
            <p:cNvSpPr/>
            <p:nvPr/>
          </p:nvSpPr>
          <p:spPr bwMode="auto">
            <a:xfrm>
              <a:off x="9669413"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152" name="燕尾形 151"/>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
        <p:nvSpPr>
          <p:cNvPr id="3" name="标题 2"/>
          <p:cNvSpPr>
            <a:spLocks noGrp="1"/>
          </p:cNvSpPr>
          <p:nvPr>
            <p:ph type="title"/>
          </p:nvPr>
        </p:nvSpPr>
        <p:spPr/>
        <p:txBody>
          <a:bodyPr/>
          <a:lstStyle/>
          <a:p>
            <a:r>
              <a:rPr lang="ru-RU" dirty="0"/>
              <a:t>Выбор активного канала (4)</a:t>
            </a:r>
          </a:p>
        </p:txBody>
      </p:sp>
    </p:spTree>
    <p:extLst>
      <p:ext uri="{BB962C8B-B14F-4D97-AF65-F5344CB8AC3E}">
        <p14:creationId xmlns:p14="http://schemas.microsoft.com/office/powerpoint/2010/main" val="662719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ru-RU" dirty="0"/>
              <a:t>Балансировка нагрузки</a:t>
            </a:r>
          </a:p>
        </p:txBody>
      </p:sp>
      <p:sp>
        <p:nvSpPr>
          <p:cNvPr id="88" name="圆角矩形 75"/>
          <p:cNvSpPr/>
          <p:nvPr/>
        </p:nvSpPr>
        <p:spPr>
          <a:xfrm>
            <a:off x="6123276" y="1273231"/>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 по потокам</a:t>
            </a:r>
          </a:p>
        </p:txBody>
      </p:sp>
      <p:sp>
        <p:nvSpPr>
          <p:cNvPr id="89" name="圆角矩形 75"/>
          <p:cNvSpPr/>
          <p:nvPr/>
        </p:nvSpPr>
        <p:spPr>
          <a:xfrm>
            <a:off x="445914" y="1273231"/>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 по пакетам</a:t>
            </a:r>
          </a:p>
        </p:txBody>
      </p:sp>
      <p:sp>
        <p:nvSpPr>
          <p:cNvPr id="90" name="圆角矩形 75"/>
          <p:cNvSpPr/>
          <p:nvPr/>
        </p:nvSpPr>
        <p:spPr>
          <a:xfrm>
            <a:off x="6123275" y="1702605"/>
            <a:ext cx="5586268" cy="46779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4" name="圆角矩形 75"/>
          <p:cNvSpPr/>
          <p:nvPr/>
        </p:nvSpPr>
        <p:spPr>
          <a:xfrm>
            <a:off x="457363" y="1702604"/>
            <a:ext cx="5580362" cy="46779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5" name="矩形 104"/>
          <p:cNvSpPr/>
          <p:nvPr/>
        </p:nvSpPr>
        <p:spPr>
          <a:xfrm>
            <a:off x="457363" y="4786412"/>
            <a:ext cx="5566826" cy="1323439"/>
          </a:xfrm>
          <a:prstGeom prst="rect">
            <a:avLst/>
          </a:prstGeom>
        </p:spPr>
        <p:txBody>
          <a:bodyPr wrap="square">
            <a:noAutofit/>
          </a:bodyPr>
          <a:lstStyle/>
          <a:p>
            <a:pPr fontAlgn="ct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Если Eth-Trunk используется для пересылки данных, на обоих концах Eth-Trunk имеется несколько физических каналов между устройствами. Если кадры данных пересылаются по разным каналам связи, кадры данных могут поступать на одноранговый узел не в том порядке, в котором они были переданы, что приводит к неупорядоченным пакетам. </a:t>
            </a:r>
          </a:p>
        </p:txBody>
      </p:sp>
      <p:sp>
        <p:nvSpPr>
          <p:cNvPr id="127" name="矩形 126"/>
          <p:cNvSpPr/>
          <p:nvPr/>
        </p:nvSpPr>
        <p:spPr>
          <a:xfrm>
            <a:off x="6178723" y="4786412"/>
            <a:ext cx="5530820" cy="1323439"/>
          </a:xfrm>
          <a:prstGeom prst="rect">
            <a:avLst/>
          </a:prstGeom>
        </p:spPr>
        <p:txBody>
          <a:bodyPr wrap="square">
            <a:noAutofit/>
          </a:bodyPr>
          <a:lstStyle/>
          <a:p>
            <a:pPr fontAlgn="ct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Для Eth-Trunk рекомендуется балансировка нагрузки на основе потоков. В этом режиме балансировка нагрузки потока выполняется по тому же каналу. Это гарантирует, что кадры одного и того же потока передаются по одному и тому же физическому каналу, и выполняется балансировка нагрузки между физическими каналы в Eth-Trunk.</a:t>
            </a:r>
          </a:p>
        </p:txBody>
      </p:sp>
      <p:cxnSp>
        <p:nvCxnSpPr>
          <p:cNvPr id="184" name="直接连接符 183"/>
          <p:cNvCxnSpPr/>
          <p:nvPr/>
        </p:nvCxnSpPr>
        <p:spPr bwMode="auto">
          <a:xfrm flipH="1">
            <a:off x="6589936" y="3375621"/>
            <a:ext cx="14477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5" name="直接连接符 184"/>
          <p:cNvCxnSpPr>
            <a:endCxn id="203" idx="6"/>
          </p:cNvCxnSpPr>
          <p:nvPr/>
        </p:nvCxnSpPr>
        <p:spPr bwMode="auto">
          <a:xfrm flipH="1">
            <a:off x="9959260" y="3268718"/>
            <a:ext cx="1387944" cy="2040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15" name="图片 214" descr="PC.png"/>
          <p:cNvPicPr>
            <a:picLocks noChangeAspect="1"/>
          </p:cNvPicPr>
          <p:nvPr/>
        </p:nvPicPr>
        <p:blipFill>
          <a:blip r:embed="rId3" cstate="print"/>
          <a:stretch>
            <a:fillRect/>
          </a:stretch>
        </p:blipFill>
        <p:spPr>
          <a:xfrm>
            <a:off x="6267408" y="2499636"/>
            <a:ext cx="609137" cy="467817"/>
          </a:xfrm>
          <a:prstGeom prst="rect">
            <a:avLst/>
          </a:prstGeom>
        </p:spPr>
      </p:pic>
      <p:pic>
        <p:nvPicPr>
          <p:cNvPr id="216" name="图片 215" descr="PC.png"/>
          <p:cNvPicPr>
            <a:picLocks noChangeAspect="1"/>
          </p:cNvPicPr>
          <p:nvPr/>
        </p:nvPicPr>
        <p:blipFill>
          <a:blip r:embed="rId3" cstate="print"/>
          <a:stretch>
            <a:fillRect/>
          </a:stretch>
        </p:blipFill>
        <p:spPr>
          <a:xfrm>
            <a:off x="6267408" y="3853901"/>
            <a:ext cx="609137" cy="467817"/>
          </a:xfrm>
          <a:prstGeom prst="rect">
            <a:avLst/>
          </a:prstGeom>
        </p:spPr>
      </p:pic>
      <p:pic>
        <p:nvPicPr>
          <p:cNvPr id="218" name="图片 217" descr="PC.png"/>
          <p:cNvPicPr>
            <a:picLocks noChangeAspect="1"/>
          </p:cNvPicPr>
          <p:nvPr/>
        </p:nvPicPr>
        <p:blipFill>
          <a:blip r:embed="rId3" cstate="print"/>
          <a:stretch>
            <a:fillRect/>
          </a:stretch>
        </p:blipFill>
        <p:spPr>
          <a:xfrm>
            <a:off x="10994675" y="2499636"/>
            <a:ext cx="609137" cy="467817"/>
          </a:xfrm>
          <a:prstGeom prst="rect">
            <a:avLst/>
          </a:prstGeom>
        </p:spPr>
      </p:pic>
      <p:pic>
        <p:nvPicPr>
          <p:cNvPr id="219" name="图片 218" descr="PC.png"/>
          <p:cNvPicPr>
            <a:picLocks noChangeAspect="1"/>
          </p:cNvPicPr>
          <p:nvPr/>
        </p:nvPicPr>
        <p:blipFill>
          <a:blip r:embed="rId3" cstate="print"/>
          <a:stretch>
            <a:fillRect/>
          </a:stretch>
        </p:blipFill>
        <p:spPr>
          <a:xfrm>
            <a:off x="10994675" y="3853901"/>
            <a:ext cx="609137" cy="467817"/>
          </a:xfrm>
          <a:prstGeom prst="rect">
            <a:avLst/>
          </a:prstGeom>
        </p:spPr>
      </p:pic>
      <p:cxnSp>
        <p:nvCxnSpPr>
          <p:cNvPr id="227" name="直接连接符 226"/>
          <p:cNvCxnSpPr/>
          <p:nvPr/>
        </p:nvCxnSpPr>
        <p:spPr bwMode="auto">
          <a:xfrm flipV="1">
            <a:off x="11328356" y="2998544"/>
            <a:ext cx="0" cy="88644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8" name="圆角矩形 107"/>
          <p:cNvSpPr/>
          <p:nvPr/>
        </p:nvSpPr>
        <p:spPr>
          <a:xfrm>
            <a:off x="1628109" y="2577596"/>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a:xfrm>
            <a:off x="4235396" y="2577596"/>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a:xfrm>
            <a:off x="1667544" y="2575809"/>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111" name="矩形 110"/>
          <p:cNvSpPr/>
          <p:nvPr/>
        </p:nvSpPr>
        <p:spPr>
          <a:xfrm>
            <a:off x="4259668" y="2575042"/>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grpSp>
        <p:nvGrpSpPr>
          <p:cNvPr id="113" name="组合 112">
            <a:extLst>
              <a:ext uri="{FF2B5EF4-FFF2-40B4-BE49-F238E27FC236}">
                <a16:creationId xmlns="" xmlns:a16="http://schemas.microsoft.com/office/drawing/2014/main" id="{2C6D8F46-1254-485A-AB3D-7A037411E3DA}"/>
              </a:ext>
            </a:extLst>
          </p:cNvPr>
          <p:cNvGrpSpPr/>
          <p:nvPr/>
        </p:nvGrpSpPr>
        <p:grpSpPr>
          <a:xfrm>
            <a:off x="2734756" y="2822019"/>
            <a:ext cx="1160129" cy="1137794"/>
            <a:chOff x="6623190" y="5220119"/>
            <a:chExt cx="1129417" cy="228830"/>
          </a:xfrm>
          <a:solidFill>
            <a:srgbClr val="F4FBFE"/>
          </a:solidFill>
        </p:grpSpPr>
        <p:sp>
          <p:nvSpPr>
            <p:cNvPr id="114" name="任意多边形: 形状 67">
              <a:extLst>
                <a:ext uri="{FF2B5EF4-FFF2-40B4-BE49-F238E27FC236}">
                  <a16:creationId xmlns="" xmlns:a16="http://schemas.microsoft.com/office/drawing/2014/main"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5" name="椭圆 114">
              <a:extLst>
                <a:ext uri="{FF2B5EF4-FFF2-40B4-BE49-F238E27FC236}">
                  <a16:creationId xmlns="" xmlns:a16="http://schemas.microsoft.com/office/drawing/2014/main"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grpSp>
        <p:nvGrpSpPr>
          <p:cNvPr id="2" name="组合 1"/>
          <p:cNvGrpSpPr/>
          <p:nvPr/>
        </p:nvGrpSpPr>
        <p:grpSpPr>
          <a:xfrm>
            <a:off x="2243600" y="3686710"/>
            <a:ext cx="2109700" cy="215916"/>
            <a:chOff x="2244476" y="3595371"/>
            <a:chExt cx="2110524" cy="216000"/>
          </a:xfrm>
        </p:grpSpPr>
        <p:cxnSp>
          <p:nvCxnSpPr>
            <p:cNvPr id="124" name="直接连接符 123"/>
            <p:cNvCxnSpPr>
              <a:stCxn id="140" idx="2"/>
              <a:endCxn id="128" idx="6"/>
            </p:cNvCxnSpPr>
            <p:nvPr/>
          </p:nvCxnSpPr>
          <p:spPr bwMode="auto">
            <a:xfrm flipH="1">
              <a:off x="2460476" y="3703371"/>
              <a:ext cx="16785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8" name="椭圆 127">
              <a:extLst>
                <a:ext uri="{FF2B5EF4-FFF2-40B4-BE49-F238E27FC236}">
                  <a16:creationId xmlns="" xmlns:a16="http://schemas.microsoft.com/office/drawing/2014/main" id="{7DBB15C3-7119-4BF5-AC36-6F6AFF9EB213}"/>
                </a:ext>
              </a:extLst>
            </p:cNvPr>
            <p:cNvSpPr/>
            <p:nvPr/>
          </p:nvSpPr>
          <p:spPr>
            <a:xfrm>
              <a:off x="2244476"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40" name="椭圆 139">
              <a:extLst>
                <a:ext uri="{FF2B5EF4-FFF2-40B4-BE49-F238E27FC236}">
                  <a16:creationId xmlns="" xmlns:a16="http://schemas.microsoft.com/office/drawing/2014/main" id="{7DBB15C3-7119-4BF5-AC36-6F6AFF9EB213}"/>
                </a:ext>
              </a:extLst>
            </p:cNvPr>
            <p:cNvSpPr/>
            <p:nvPr/>
          </p:nvSpPr>
          <p:spPr>
            <a:xfrm>
              <a:off x="413900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sp>
        <p:nvSpPr>
          <p:cNvPr id="141" name="TextBox 120">
            <a:extLst>
              <a:ext uri="{FF2B5EF4-FFF2-40B4-BE49-F238E27FC236}">
                <a16:creationId xmlns="" xmlns:a16="http://schemas.microsoft.com/office/drawing/2014/main" id="{890033A1-CB2B-46C1-843C-A395BBB7F123}"/>
              </a:ext>
            </a:extLst>
          </p:cNvPr>
          <p:cNvSpPr txBox="1"/>
          <p:nvPr/>
        </p:nvSpPr>
        <p:spPr>
          <a:xfrm>
            <a:off x="2409972" y="4032955"/>
            <a:ext cx="187436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a:t>
            </a:r>
          </a:p>
        </p:txBody>
      </p:sp>
      <p:cxnSp>
        <p:nvCxnSpPr>
          <p:cNvPr id="150" name="直接连接符 149"/>
          <p:cNvCxnSpPr/>
          <p:nvPr/>
        </p:nvCxnSpPr>
        <p:spPr bwMode="auto">
          <a:xfrm flipV="1">
            <a:off x="6589936" y="2998544"/>
            <a:ext cx="0" cy="88644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7" name="圆角矩形 156">
            <a:extLst>
              <a:ext uri="{FF2B5EF4-FFF2-40B4-BE49-F238E27FC236}">
                <a16:creationId xmlns="" xmlns:a16="http://schemas.microsoft.com/office/drawing/2014/main" id="{4C7C4E63-07F2-484E-A141-F01D18F8D379}"/>
              </a:ext>
            </a:extLst>
          </p:cNvPr>
          <p:cNvSpPr/>
          <p:nvPr/>
        </p:nvSpPr>
        <p:spPr>
          <a:xfrm>
            <a:off x="1364705" y="30275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1</a:t>
            </a:r>
          </a:p>
        </p:txBody>
      </p:sp>
      <p:sp>
        <p:nvSpPr>
          <p:cNvPr id="158" name="圆角矩形 157">
            <a:extLst>
              <a:ext uri="{FF2B5EF4-FFF2-40B4-BE49-F238E27FC236}">
                <a16:creationId xmlns="" xmlns:a16="http://schemas.microsoft.com/office/drawing/2014/main" id="{352BCEB5-AB85-452D-9AB6-2AC4F744ED9C}"/>
              </a:ext>
            </a:extLst>
          </p:cNvPr>
          <p:cNvSpPr/>
          <p:nvPr/>
        </p:nvSpPr>
        <p:spPr>
          <a:xfrm>
            <a:off x="1077438" y="30275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2</a:t>
            </a:r>
          </a:p>
        </p:txBody>
      </p:sp>
      <p:sp>
        <p:nvSpPr>
          <p:cNvPr id="159" name="圆角矩形 158">
            <a:extLst>
              <a:ext uri="{FF2B5EF4-FFF2-40B4-BE49-F238E27FC236}">
                <a16:creationId xmlns="" xmlns:a16="http://schemas.microsoft.com/office/drawing/2014/main" id="{0CA433C9-E4F6-43AA-A9E1-D899DC108CD8}"/>
              </a:ext>
            </a:extLst>
          </p:cNvPr>
          <p:cNvSpPr/>
          <p:nvPr/>
        </p:nvSpPr>
        <p:spPr>
          <a:xfrm>
            <a:off x="790171" y="30275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3</a:t>
            </a:r>
          </a:p>
        </p:txBody>
      </p:sp>
      <p:cxnSp>
        <p:nvCxnSpPr>
          <p:cNvPr id="164" name="直接箭头连接符 163"/>
          <p:cNvCxnSpPr/>
          <p:nvPr/>
        </p:nvCxnSpPr>
        <p:spPr>
          <a:xfrm>
            <a:off x="663202" y="336075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67" name="圆角矩形 166">
            <a:extLst>
              <a:ext uri="{FF2B5EF4-FFF2-40B4-BE49-F238E27FC236}">
                <a16:creationId xmlns="" xmlns:a16="http://schemas.microsoft.com/office/drawing/2014/main" id="{0CA433C9-E4F6-43AA-A9E1-D899DC108CD8}"/>
              </a:ext>
            </a:extLst>
          </p:cNvPr>
          <p:cNvSpPr/>
          <p:nvPr/>
        </p:nvSpPr>
        <p:spPr>
          <a:xfrm>
            <a:off x="2598584" y="36690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3</a:t>
            </a:r>
          </a:p>
        </p:txBody>
      </p:sp>
      <p:sp>
        <p:nvSpPr>
          <p:cNvPr id="173" name="圆角矩形 172">
            <a:extLst>
              <a:ext uri="{FF2B5EF4-FFF2-40B4-BE49-F238E27FC236}">
                <a16:creationId xmlns="" xmlns:a16="http://schemas.microsoft.com/office/drawing/2014/main" id="{4C7C4E63-07F2-484E-A141-F01D18F8D379}"/>
              </a:ext>
            </a:extLst>
          </p:cNvPr>
          <p:cNvSpPr/>
          <p:nvPr/>
        </p:nvSpPr>
        <p:spPr>
          <a:xfrm>
            <a:off x="5244743" y="3032229"/>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1</a:t>
            </a:r>
          </a:p>
        </p:txBody>
      </p:sp>
      <p:sp>
        <p:nvSpPr>
          <p:cNvPr id="182" name="圆角矩形 181">
            <a:extLst>
              <a:ext uri="{FF2B5EF4-FFF2-40B4-BE49-F238E27FC236}">
                <a16:creationId xmlns="" xmlns:a16="http://schemas.microsoft.com/office/drawing/2014/main" id="{352BCEB5-AB85-452D-9AB6-2AC4F744ED9C}"/>
              </a:ext>
            </a:extLst>
          </p:cNvPr>
          <p:cNvSpPr/>
          <p:nvPr/>
        </p:nvSpPr>
        <p:spPr>
          <a:xfrm>
            <a:off x="5520784" y="3032229"/>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2</a:t>
            </a:r>
          </a:p>
        </p:txBody>
      </p:sp>
      <p:sp>
        <p:nvSpPr>
          <p:cNvPr id="183" name="圆角矩形 182">
            <a:extLst>
              <a:ext uri="{FF2B5EF4-FFF2-40B4-BE49-F238E27FC236}">
                <a16:creationId xmlns="" xmlns:a16="http://schemas.microsoft.com/office/drawing/2014/main" id="{0CA433C9-E4F6-43AA-A9E1-D899DC108CD8}"/>
              </a:ext>
            </a:extLst>
          </p:cNvPr>
          <p:cNvSpPr/>
          <p:nvPr/>
        </p:nvSpPr>
        <p:spPr>
          <a:xfrm>
            <a:off x="4968703" y="3032229"/>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3</a:t>
            </a:r>
          </a:p>
        </p:txBody>
      </p:sp>
      <p:cxnSp>
        <p:nvCxnSpPr>
          <p:cNvPr id="186" name="直接箭头连接符 185"/>
          <p:cNvCxnSpPr/>
          <p:nvPr/>
        </p:nvCxnSpPr>
        <p:spPr>
          <a:xfrm>
            <a:off x="5155492" y="336075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88" name="圆角矩形 187"/>
          <p:cNvSpPr/>
          <p:nvPr/>
        </p:nvSpPr>
        <p:spPr>
          <a:xfrm>
            <a:off x="7419832" y="2577596"/>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89" name="圆角矩形 188"/>
          <p:cNvSpPr/>
          <p:nvPr/>
        </p:nvSpPr>
        <p:spPr>
          <a:xfrm>
            <a:off x="9831933" y="2577596"/>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90" name="矩形 189"/>
          <p:cNvSpPr/>
          <p:nvPr/>
        </p:nvSpPr>
        <p:spPr>
          <a:xfrm>
            <a:off x="7438568" y="2575809"/>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191" name="矩形 190"/>
          <p:cNvSpPr/>
          <p:nvPr/>
        </p:nvSpPr>
        <p:spPr>
          <a:xfrm>
            <a:off x="9851302" y="2575042"/>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grpSp>
        <p:nvGrpSpPr>
          <p:cNvPr id="193" name="组合 192">
            <a:extLst>
              <a:ext uri="{FF2B5EF4-FFF2-40B4-BE49-F238E27FC236}">
                <a16:creationId xmlns="" xmlns:a16="http://schemas.microsoft.com/office/drawing/2014/main" id="{2C6D8F46-1254-485A-AB3D-7A037411E3DA}"/>
              </a:ext>
            </a:extLst>
          </p:cNvPr>
          <p:cNvGrpSpPr/>
          <p:nvPr/>
        </p:nvGrpSpPr>
        <p:grpSpPr>
          <a:xfrm>
            <a:off x="8416103" y="2822020"/>
            <a:ext cx="1160129" cy="1175084"/>
            <a:chOff x="6623190" y="5220119"/>
            <a:chExt cx="1129417" cy="228830"/>
          </a:xfrm>
          <a:solidFill>
            <a:srgbClr val="F4FBFE"/>
          </a:solidFill>
        </p:grpSpPr>
        <p:sp>
          <p:nvSpPr>
            <p:cNvPr id="194" name="任意多边形: 形状 67">
              <a:extLst>
                <a:ext uri="{FF2B5EF4-FFF2-40B4-BE49-F238E27FC236}">
                  <a16:creationId xmlns="" xmlns:a16="http://schemas.microsoft.com/office/drawing/2014/main"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95" name="椭圆 194">
              <a:extLst>
                <a:ext uri="{FF2B5EF4-FFF2-40B4-BE49-F238E27FC236}">
                  <a16:creationId xmlns="" xmlns:a16="http://schemas.microsoft.com/office/drawing/2014/main"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grpSp>
        <p:nvGrpSpPr>
          <p:cNvPr id="8" name="组合 7"/>
          <p:cNvGrpSpPr/>
          <p:nvPr/>
        </p:nvGrpSpPr>
        <p:grpSpPr>
          <a:xfrm>
            <a:off x="8036300" y="2864382"/>
            <a:ext cx="1922960" cy="215916"/>
            <a:chOff x="8039439" y="2956237"/>
            <a:chExt cx="1923711" cy="216000"/>
          </a:xfrm>
        </p:grpSpPr>
        <p:sp>
          <p:nvSpPr>
            <p:cNvPr id="196" name="椭圆 195">
              <a:extLst>
                <a:ext uri="{FF2B5EF4-FFF2-40B4-BE49-F238E27FC236}">
                  <a16:creationId xmlns="" xmlns:a16="http://schemas.microsoft.com/office/drawing/2014/main" id="{7DBB15C3-7119-4BF5-AC36-6F6AFF9EB213}"/>
                </a:ext>
              </a:extLst>
            </p:cNvPr>
            <p:cNvSpPr/>
            <p:nvPr/>
          </p:nvSpPr>
          <p:spPr>
            <a:xfrm>
              <a:off x="8039439"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98" name="椭圆 197">
              <a:extLst>
                <a:ext uri="{FF2B5EF4-FFF2-40B4-BE49-F238E27FC236}">
                  <a16:creationId xmlns="" xmlns:a16="http://schemas.microsoft.com/office/drawing/2014/main" id="{7DBB15C3-7119-4BF5-AC36-6F6AFF9EB213}"/>
                </a:ext>
              </a:extLst>
            </p:cNvPr>
            <p:cNvSpPr/>
            <p:nvPr/>
          </p:nvSpPr>
          <p:spPr>
            <a:xfrm>
              <a:off x="9747150"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200" name="直接连接符 199"/>
            <p:cNvCxnSpPr>
              <a:stCxn id="198" idx="2"/>
              <a:endCxn id="196" idx="6"/>
            </p:cNvCxnSpPr>
            <p:nvPr/>
          </p:nvCxnSpPr>
          <p:spPr bwMode="auto">
            <a:xfrm flipH="1">
              <a:off x="8255439" y="3064237"/>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7" name="组合 6"/>
          <p:cNvGrpSpPr/>
          <p:nvPr/>
        </p:nvGrpSpPr>
        <p:grpSpPr>
          <a:xfrm>
            <a:off x="8036300" y="3181166"/>
            <a:ext cx="1922960" cy="215916"/>
            <a:chOff x="8039439" y="3252730"/>
            <a:chExt cx="1923711" cy="216000"/>
          </a:xfrm>
        </p:grpSpPr>
        <p:cxnSp>
          <p:nvCxnSpPr>
            <p:cNvPr id="199" name="直接连接符 198"/>
            <p:cNvCxnSpPr>
              <a:stCxn id="203" idx="2"/>
              <a:endCxn id="202" idx="6"/>
            </p:cNvCxnSpPr>
            <p:nvPr/>
          </p:nvCxnSpPr>
          <p:spPr bwMode="auto">
            <a:xfrm flipH="1">
              <a:off x="8255439" y="3360730"/>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2" name="椭圆 201">
              <a:extLst>
                <a:ext uri="{FF2B5EF4-FFF2-40B4-BE49-F238E27FC236}">
                  <a16:creationId xmlns="" xmlns:a16="http://schemas.microsoft.com/office/drawing/2014/main" id="{7DBB15C3-7119-4BF5-AC36-6F6AFF9EB213}"/>
                </a:ext>
              </a:extLst>
            </p:cNvPr>
            <p:cNvSpPr/>
            <p:nvPr/>
          </p:nvSpPr>
          <p:spPr>
            <a:xfrm>
              <a:off x="8039439"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203" name="椭圆 202">
              <a:extLst>
                <a:ext uri="{FF2B5EF4-FFF2-40B4-BE49-F238E27FC236}">
                  <a16:creationId xmlns="" xmlns:a16="http://schemas.microsoft.com/office/drawing/2014/main" id="{7DBB15C3-7119-4BF5-AC36-6F6AFF9EB213}"/>
                </a:ext>
              </a:extLst>
            </p:cNvPr>
            <p:cNvSpPr/>
            <p:nvPr/>
          </p:nvSpPr>
          <p:spPr>
            <a:xfrm>
              <a:off x="9747150"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grpSp>
        <p:nvGrpSpPr>
          <p:cNvPr id="6" name="组合 5"/>
          <p:cNvGrpSpPr/>
          <p:nvPr/>
        </p:nvGrpSpPr>
        <p:grpSpPr>
          <a:xfrm>
            <a:off x="8036300" y="3497949"/>
            <a:ext cx="1922960" cy="215916"/>
            <a:chOff x="8039439" y="3595371"/>
            <a:chExt cx="1923711" cy="216000"/>
          </a:xfrm>
        </p:grpSpPr>
        <p:cxnSp>
          <p:nvCxnSpPr>
            <p:cNvPr id="201" name="直接连接符 200"/>
            <p:cNvCxnSpPr>
              <a:stCxn id="205" idx="2"/>
              <a:endCxn id="204" idx="6"/>
            </p:cNvCxnSpPr>
            <p:nvPr/>
          </p:nvCxnSpPr>
          <p:spPr bwMode="auto">
            <a:xfrm flipH="1">
              <a:off x="8255439" y="3703371"/>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4" name="椭圆 203">
              <a:extLst>
                <a:ext uri="{FF2B5EF4-FFF2-40B4-BE49-F238E27FC236}">
                  <a16:creationId xmlns="" xmlns:a16="http://schemas.microsoft.com/office/drawing/2014/main" id="{7DBB15C3-7119-4BF5-AC36-6F6AFF9EB213}"/>
                </a:ext>
              </a:extLst>
            </p:cNvPr>
            <p:cNvSpPr/>
            <p:nvPr/>
          </p:nvSpPr>
          <p:spPr>
            <a:xfrm>
              <a:off x="8039439"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205" name="椭圆 204">
              <a:extLst>
                <a:ext uri="{FF2B5EF4-FFF2-40B4-BE49-F238E27FC236}">
                  <a16:creationId xmlns="" xmlns:a16="http://schemas.microsoft.com/office/drawing/2014/main" id="{7DBB15C3-7119-4BF5-AC36-6F6AFF9EB213}"/>
                </a:ext>
              </a:extLst>
            </p:cNvPr>
            <p:cNvSpPr/>
            <p:nvPr/>
          </p:nvSpPr>
          <p:spPr>
            <a:xfrm>
              <a:off x="974715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sp>
        <p:nvSpPr>
          <p:cNvPr id="206" name="TextBox 120">
            <a:extLst>
              <a:ext uri="{FF2B5EF4-FFF2-40B4-BE49-F238E27FC236}">
                <a16:creationId xmlns="" xmlns:a16="http://schemas.microsoft.com/office/drawing/2014/main" id="{890033A1-CB2B-46C1-843C-A395BBB7F123}"/>
              </a:ext>
            </a:extLst>
          </p:cNvPr>
          <p:cNvSpPr txBox="1"/>
          <p:nvPr/>
        </p:nvSpPr>
        <p:spPr>
          <a:xfrm>
            <a:off x="8091318" y="4032955"/>
            <a:ext cx="187436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a:t>
            </a:r>
          </a:p>
        </p:txBody>
      </p:sp>
      <p:sp>
        <p:nvSpPr>
          <p:cNvPr id="12" name="任意多边形 11"/>
          <p:cNvSpPr/>
          <p:nvPr/>
        </p:nvSpPr>
        <p:spPr>
          <a:xfrm>
            <a:off x="6718686" y="3063854"/>
            <a:ext cx="611761" cy="216732"/>
          </a:xfrm>
          <a:custGeom>
            <a:avLst/>
            <a:gdLst>
              <a:gd name="connsiteX0" fmla="*/ 0 w 593889"/>
              <a:gd name="connsiteY0" fmla="*/ 0 h 216817"/>
              <a:gd name="connsiteX1" fmla="*/ 0 w 593889"/>
              <a:gd name="connsiteY1" fmla="*/ 216817 h 216817"/>
              <a:gd name="connsiteX2" fmla="*/ 593889 w 593889"/>
              <a:gd name="connsiteY2" fmla="*/ 216817 h 216817"/>
            </a:gdLst>
            <a:ahLst/>
            <a:cxnLst>
              <a:cxn ang="0">
                <a:pos x="connsiteX0" y="connsiteY0"/>
              </a:cxn>
              <a:cxn ang="0">
                <a:pos x="connsiteX1" y="connsiteY1"/>
              </a:cxn>
              <a:cxn ang="0">
                <a:pos x="connsiteX2" y="connsiteY2"/>
              </a:cxn>
            </a:cxnLst>
            <a:rect l="l" t="t" r="r" b="b"/>
            <a:pathLst>
              <a:path w="593889" h="216817">
                <a:moveTo>
                  <a:pt x="0" y="0"/>
                </a:moveTo>
                <a:lnTo>
                  <a:pt x="0" y="216817"/>
                </a:lnTo>
                <a:lnTo>
                  <a:pt x="593889" y="216817"/>
                </a:lnTo>
              </a:path>
            </a:pathLst>
          </a:cu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13" name="任意多边形 212"/>
          <p:cNvSpPr/>
          <p:nvPr/>
        </p:nvSpPr>
        <p:spPr>
          <a:xfrm flipV="1">
            <a:off x="6718686" y="3536783"/>
            <a:ext cx="611761" cy="215916"/>
          </a:xfrm>
          <a:custGeom>
            <a:avLst/>
            <a:gdLst>
              <a:gd name="connsiteX0" fmla="*/ 0 w 593889"/>
              <a:gd name="connsiteY0" fmla="*/ 0 h 216817"/>
              <a:gd name="connsiteX1" fmla="*/ 0 w 593889"/>
              <a:gd name="connsiteY1" fmla="*/ 216817 h 216817"/>
              <a:gd name="connsiteX2" fmla="*/ 593889 w 593889"/>
              <a:gd name="connsiteY2" fmla="*/ 216817 h 216817"/>
            </a:gdLst>
            <a:ahLst/>
            <a:cxnLst>
              <a:cxn ang="0">
                <a:pos x="connsiteX0" y="connsiteY0"/>
              </a:cxn>
              <a:cxn ang="0">
                <a:pos x="connsiteX1" y="connsiteY1"/>
              </a:cxn>
              <a:cxn ang="0">
                <a:pos x="connsiteX2" y="connsiteY2"/>
              </a:cxn>
            </a:cxnLst>
            <a:rect l="l" t="t" r="r" b="b"/>
            <a:pathLst>
              <a:path w="593889" h="216817">
                <a:moveTo>
                  <a:pt x="0" y="0"/>
                </a:moveTo>
                <a:lnTo>
                  <a:pt x="0" y="216817"/>
                </a:lnTo>
                <a:lnTo>
                  <a:pt x="593889" y="216817"/>
                </a:lnTo>
              </a:path>
            </a:pathLst>
          </a:cu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a:xfrm>
            <a:off x="10610437" y="2987710"/>
            <a:ext cx="611761" cy="215916"/>
          </a:xfrm>
          <a:custGeom>
            <a:avLst/>
            <a:gdLst>
              <a:gd name="connsiteX0" fmla="*/ 0 w 622170"/>
              <a:gd name="connsiteY0" fmla="*/ 235670 h 235670"/>
              <a:gd name="connsiteX1" fmla="*/ 622170 w 622170"/>
              <a:gd name="connsiteY1" fmla="*/ 235670 h 235670"/>
              <a:gd name="connsiteX2" fmla="*/ 622170 w 622170"/>
              <a:gd name="connsiteY2" fmla="*/ 0 h 235670"/>
            </a:gdLst>
            <a:ahLst/>
            <a:cxnLst>
              <a:cxn ang="0">
                <a:pos x="connsiteX0" y="connsiteY0"/>
              </a:cxn>
              <a:cxn ang="0">
                <a:pos x="connsiteX1" y="connsiteY1"/>
              </a:cxn>
              <a:cxn ang="0">
                <a:pos x="connsiteX2" y="connsiteY2"/>
              </a:cxn>
            </a:cxnLst>
            <a:rect l="l" t="t" r="r" b="b"/>
            <a:pathLst>
              <a:path w="622170" h="235670">
                <a:moveTo>
                  <a:pt x="0" y="235670"/>
                </a:moveTo>
                <a:lnTo>
                  <a:pt x="622170" y="235670"/>
                </a:lnTo>
                <a:lnTo>
                  <a:pt x="622170" y="0"/>
                </a:lnTo>
              </a:path>
            </a:pathLst>
          </a:cu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14" name="任意多边形 213"/>
          <p:cNvSpPr/>
          <p:nvPr/>
        </p:nvSpPr>
        <p:spPr>
          <a:xfrm flipV="1">
            <a:off x="10610437" y="3532750"/>
            <a:ext cx="611761" cy="215916"/>
          </a:xfrm>
          <a:custGeom>
            <a:avLst/>
            <a:gdLst>
              <a:gd name="connsiteX0" fmla="*/ 0 w 622170"/>
              <a:gd name="connsiteY0" fmla="*/ 235670 h 235670"/>
              <a:gd name="connsiteX1" fmla="*/ 622170 w 622170"/>
              <a:gd name="connsiteY1" fmla="*/ 235670 h 235670"/>
              <a:gd name="connsiteX2" fmla="*/ 622170 w 622170"/>
              <a:gd name="connsiteY2" fmla="*/ 0 h 235670"/>
            </a:gdLst>
            <a:ahLst/>
            <a:cxnLst>
              <a:cxn ang="0">
                <a:pos x="connsiteX0" y="connsiteY0"/>
              </a:cxn>
              <a:cxn ang="0">
                <a:pos x="connsiteX1" y="connsiteY1"/>
              </a:cxn>
              <a:cxn ang="0">
                <a:pos x="connsiteX2" y="connsiteY2"/>
              </a:cxn>
            </a:cxnLst>
            <a:rect l="l" t="t" r="r" b="b"/>
            <a:pathLst>
              <a:path w="622170" h="235670">
                <a:moveTo>
                  <a:pt x="0" y="235670"/>
                </a:moveTo>
                <a:lnTo>
                  <a:pt x="622170" y="235670"/>
                </a:lnTo>
                <a:lnTo>
                  <a:pt x="622170" y="0"/>
                </a:lnTo>
              </a:path>
            </a:pathLst>
          </a:cu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217" name="直接箭头连接符 216">
            <a:extLst>
              <a:ext uri="{FF2B5EF4-FFF2-40B4-BE49-F238E27FC236}">
                <a16:creationId xmlns="" xmlns:a16="http://schemas.microsoft.com/office/drawing/2014/main" id="{FC940677-F915-4522-BB5D-950A0690E721}"/>
              </a:ext>
            </a:extLst>
          </p:cNvPr>
          <p:cNvCxnSpPr>
            <a:cxnSpLocks/>
          </p:cNvCxnSpPr>
          <p:nvPr/>
        </p:nvCxnSpPr>
        <p:spPr>
          <a:xfrm>
            <a:off x="8328326" y="2893097"/>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221" name="直接箭头连接符 220">
            <a:extLst>
              <a:ext uri="{FF2B5EF4-FFF2-40B4-BE49-F238E27FC236}">
                <a16:creationId xmlns="" xmlns:a16="http://schemas.microsoft.com/office/drawing/2014/main" id="{392BBF19-BFF5-4826-B492-9FF0DE47E265}"/>
              </a:ext>
            </a:extLst>
          </p:cNvPr>
          <p:cNvCxnSpPr>
            <a:cxnSpLocks/>
          </p:cNvCxnSpPr>
          <p:nvPr/>
        </p:nvCxnSpPr>
        <p:spPr>
          <a:xfrm>
            <a:off x="8328326" y="3181166"/>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sp>
        <p:nvSpPr>
          <p:cNvPr id="75" name="圆角矩形 74">
            <a:extLst>
              <a:ext uri="{FF2B5EF4-FFF2-40B4-BE49-F238E27FC236}">
                <a16:creationId xmlns="" xmlns:a16="http://schemas.microsoft.com/office/drawing/2014/main" id="{0CA433C9-E4F6-43AA-A9E1-D899DC108CD8}"/>
              </a:ext>
            </a:extLst>
          </p:cNvPr>
          <p:cNvSpPr/>
          <p:nvPr/>
        </p:nvSpPr>
        <p:spPr>
          <a:xfrm>
            <a:off x="502905" y="30275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4</a:t>
            </a:r>
          </a:p>
        </p:txBody>
      </p:sp>
      <p:sp>
        <p:nvSpPr>
          <p:cNvPr id="76" name="矩形 75"/>
          <p:cNvSpPr/>
          <p:nvPr/>
        </p:nvSpPr>
        <p:spPr bwMode="auto">
          <a:xfrm>
            <a:off x="897363" y="1805317"/>
            <a:ext cx="2297174" cy="22266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77" name="椭圆 76">
            <a:extLst>
              <a:ext uri="{FF2B5EF4-FFF2-40B4-BE49-F238E27FC236}">
                <a16:creationId xmlns="" xmlns:a16="http://schemas.microsoft.com/office/drawing/2014/main" id="{7DBB15C3-7119-4BF5-AC36-6F6AFF9EB213}"/>
              </a:ext>
            </a:extLst>
          </p:cNvPr>
          <p:cNvSpPr/>
          <p:nvPr/>
        </p:nvSpPr>
        <p:spPr>
          <a:xfrm>
            <a:off x="610862" y="182143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78" name="矩形 77"/>
          <p:cNvSpPr/>
          <p:nvPr/>
        </p:nvSpPr>
        <p:spPr bwMode="auto">
          <a:xfrm>
            <a:off x="6651863" y="1805317"/>
            <a:ext cx="2474883" cy="27192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Активный интерфейс</a:t>
            </a:r>
          </a:p>
        </p:txBody>
      </p:sp>
      <p:sp>
        <p:nvSpPr>
          <p:cNvPr id="79" name="椭圆 78">
            <a:extLst>
              <a:ext uri="{FF2B5EF4-FFF2-40B4-BE49-F238E27FC236}">
                <a16:creationId xmlns="" xmlns:a16="http://schemas.microsoft.com/office/drawing/2014/main" id="{7DBB15C3-7119-4BF5-AC36-6F6AFF9EB213}"/>
              </a:ext>
            </a:extLst>
          </p:cNvPr>
          <p:cNvSpPr/>
          <p:nvPr/>
        </p:nvSpPr>
        <p:spPr>
          <a:xfrm>
            <a:off x="6267407" y="182143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nvGrpSpPr>
          <p:cNvPr id="80" name="组合 79"/>
          <p:cNvGrpSpPr/>
          <p:nvPr/>
        </p:nvGrpSpPr>
        <p:grpSpPr>
          <a:xfrm>
            <a:off x="2243600" y="3392410"/>
            <a:ext cx="2109700" cy="215916"/>
            <a:chOff x="2244476" y="3595371"/>
            <a:chExt cx="2110524" cy="216000"/>
          </a:xfrm>
        </p:grpSpPr>
        <p:cxnSp>
          <p:nvCxnSpPr>
            <p:cNvPr id="81" name="直接连接符 80"/>
            <p:cNvCxnSpPr>
              <a:stCxn id="83" idx="2"/>
              <a:endCxn id="82" idx="6"/>
            </p:cNvCxnSpPr>
            <p:nvPr/>
          </p:nvCxnSpPr>
          <p:spPr bwMode="auto">
            <a:xfrm flipH="1">
              <a:off x="2460476" y="3703371"/>
              <a:ext cx="16785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2" name="椭圆 81">
              <a:extLst>
                <a:ext uri="{FF2B5EF4-FFF2-40B4-BE49-F238E27FC236}">
                  <a16:creationId xmlns="" xmlns:a16="http://schemas.microsoft.com/office/drawing/2014/main" id="{7DBB15C3-7119-4BF5-AC36-6F6AFF9EB213}"/>
                </a:ext>
              </a:extLst>
            </p:cNvPr>
            <p:cNvSpPr/>
            <p:nvPr/>
          </p:nvSpPr>
          <p:spPr>
            <a:xfrm>
              <a:off x="2244476"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83" name="椭圆 82">
              <a:extLst>
                <a:ext uri="{FF2B5EF4-FFF2-40B4-BE49-F238E27FC236}">
                  <a16:creationId xmlns="" xmlns:a16="http://schemas.microsoft.com/office/drawing/2014/main" id="{7DBB15C3-7119-4BF5-AC36-6F6AFF9EB213}"/>
                </a:ext>
              </a:extLst>
            </p:cNvPr>
            <p:cNvSpPr/>
            <p:nvPr/>
          </p:nvSpPr>
          <p:spPr>
            <a:xfrm>
              <a:off x="413900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grpSp>
        <p:nvGrpSpPr>
          <p:cNvPr id="84" name="组合 83"/>
          <p:cNvGrpSpPr/>
          <p:nvPr/>
        </p:nvGrpSpPr>
        <p:grpSpPr>
          <a:xfrm>
            <a:off x="2243600" y="3098111"/>
            <a:ext cx="2109700" cy="215916"/>
            <a:chOff x="2244476" y="3595371"/>
            <a:chExt cx="2110524" cy="216000"/>
          </a:xfrm>
        </p:grpSpPr>
        <p:cxnSp>
          <p:nvCxnSpPr>
            <p:cNvPr id="85" name="直接连接符 84"/>
            <p:cNvCxnSpPr>
              <a:stCxn id="87" idx="2"/>
              <a:endCxn id="86" idx="6"/>
            </p:cNvCxnSpPr>
            <p:nvPr/>
          </p:nvCxnSpPr>
          <p:spPr bwMode="auto">
            <a:xfrm flipH="1">
              <a:off x="2460476" y="3703371"/>
              <a:ext cx="16785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6" name="椭圆 85">
              <a:extLst>
                <a:ext uri="{FF2B5EF4-FFF2-40B4-BE49-F238E27FC236}">
                  <a16:creationId xmlns="" xmlns:a16="http://schemas.microsoft.com/office/drawing/2014/main" id="{7DBB15C3-7119-4BF5-AC36-6F6AFF9EB213}"/>
                </a:ext>
              </a:extLst>
            </p:cNvPr>
            <p:cNvSpPr/>
            <p:nvPr/>
          </p:nvSpPr>
          <p:spPr>
            <a:xfrm>
              <a:off x="2244476"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87" name="椭圆 86">
              <a:extLst>
                <a:ext uri="{FF2B5EF4-FFF2-40B4-BE49-F238E27FC236}">
                  <a16:creationId xmlns="" xmlns:a16="http://schemas.microsoft.com/office/drawing/2014/main" id="{7DBB15C3-7119-4BF5-AC36-6F6AFF9EB213}"/>
                </a:ext>
              </a:extLst>
            </p:cNvPr>
            <p:cNvSpPr/>
            <p:nvPr/>
          </p:nvSpPr>
          <p:spPr>
            <a:xfrm>
              <a:off x="413900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grpSp>
        <p:nvGrpSpPr>
          <p:cNvPr id="91" name="组合 90"/>
          <p:cNvGrpSpPr/>
          <p:nvPr/>
        </p:nvGrpSpPr>
        <p:grpSpPr>
          <a:xfrm>
            <a:off x="2243600" y="2803812"/>
            <a:ext cx="2109700" cy="215916"/>
            <a:chOff x="2244476" y="3595371"/>
            <a:chExt cx="2110524" cy="216000"/>
          </a:xfrm>
        </p:grpSpPr>
        <p:cxnSp>
          <p:nvCxnSpPr>
            <p:cNvPr id="92" name="直接连接符 91"/>
            <p:cNvCxnSpPr>
              <a:stCxn id="95" idx="2"/>
              <a:endCxn id="93" idx="6"/>
            </p:cNvCxnSpPr>
            <p:nvPr/>
          </p:nvCxnSpPr>
          <p:spPr bwMode="auto">
            <a:xfrm flipH="1">
              <a:off x="2460476" y="3703371"/>
              <a:ext cx="16785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3" name="椭圆 92">
              <a:extLst>
                <a:ext uri="{FF2B5EF4-FFF2-40B4-BE49-F238E27FC236}">
                  <a16:creationId xmlns="" xmlns:a16="http://schemas.microsoft.com/office/drawing/2014/main" id="{7DBB15C3-7119-4BF5-AC36-6F6AFF9EB213}"/>
                </a:ext>
              </a:extLst>
            </p:cNvPr>
            <p:cNvSpPr/>
            <p:nvPr/>
          </p:nvSpPr>
          <p:spPr>
            <a:xfrm>
              <a:off x="2244476"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95" name="椭圆 94">
              <a:extLst>
                <a:ext uri="{FF2B5EF4-FFF2-40B4-BE49-F238E27FC236}">
                  <a16:creationId xmlns="" xmlns:a16="http://schemas.microsoft.com/office/drawing/2014/main" id="{7DBB15C3-7119-4BF5-AC36-6F6AFF9EB213}"/>
                </a:ext>
              </a:extLst>
            </p:cNvPr>
            <p:cNvSpPr/>
            <p:nvPr/>
          </p:nvSpPr>
          <p:spPr>
            <a:xfrm>
              <a:off x="413900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sp>
        <p:nvSpPr>
          <p:cNvPr id="96" name="圆角矩形 95">
            <a:extLst>
              <a:ext uri="{FF2B5EF4-FFF2-40B4-BE49-F238E27FC236}">
                <a16:creationId xmlns="" xmlns:a16="http://schemas.microsoft.com/office/drawing/2014/main" id="{0CA433C9-E4F6-43AA-A9E1-D899DC108CD8}"/>
              </a:ext>
            </a:extLst>
          </p:cNvPr>
          <p:cNvSpPr/>
          <p:nvPr/>
        </p:nvSpPr>
        <p:spPr>
          <a:xfrm>
            <a:off x="3811663" y="3379390"/>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4</a:t>
            </a:r>
          </a:p>
        </p:txBody>
      </p:sp>
      <p:sp>
        <p:nvSpPr>
          <p:cNvPr id="97" name="圆角矩形 96">
            <a:extLst>
              <a:ext uri="{FF2B5EF4-FFF2-40B4-BE49-F238E27FC236}">
                <a16:creationId xmlns="" xmlns:a16="http://schemas.microsoft.com/office/drawing/2014/main" id="{352BCEB5-AB85-452D-9AB6-2AC4F744ED9C}"/>
              </a:ext>
            </a:extLst>
          </p:cNvPr>
          <p:cNvSpPr/>
          <p:nvPr/>
        </p:nvSpPr>
        <p:spPr>
          <a:xfrm>
            <a:off x="5796823" y="3032229"/>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4</a:t>
            </a:r>
          </a:p>
        </p:txBody>
      </p:sp>
      <p:grpSp>
        <p:nvGrpSpPr>
          <p:cNvPr id="5" name="组合 4"/>
          <p:cNvGrpSpPr/>
          <p:nvPr/>
        </p:nvGrpSpPr>
        <p:grpSpPr>
          <a:xfrm>
            <a:off x="8036300" y="3814733"/>
            <a:ext cx="1922960" cy="215916"/>
            <a:chOff x="8039439" y="3906959"/>
            <a:chExt cx="1923711" cy="216000"/>
          </a:xfrm>
        </p:grpSpPr>
        <p:cxnSp>
          <p:nvCxnSpPr>
            <p:cNvPr id="99" name="直接连接符 98"/>
            <p:cNvCxnSpPr>
              <a:stCxn id="101" idx="2"/>
              <a:endCxn id="100" idx="6"/>
            </p:cNvCxnSpPr>
            <p:nvPr/>
          </p:nvCxnSpPr>
          <p:spPr bwMode="auto">
            <a:xfrm flipH="1">
              <a:off x="8255439" y="4014959"/>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0" name="椭圆 99">
              <a:extLst>
                <a:ext uri="{FF2B5EF4-FFF2-40B4-BE49-F238E27FC236}">
                  <a16:creationId xmlns="" xmlns:a16="http://schemas.microsoft.com/office/drawing/2014/main" id="{7DBB15C3-7119-4BF5-AC36-6F6AFF9EB213}"/>
                </a:ext>
              </a:extLst>
            </p:cNvPr>
            <p:cNvSpPr/>
            <p:nvPr/>
          </p:nvSpPr>
          <p:spPr>
            <a:xfrm>
              <a:off x="8039439"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101" name="椭圆 100">
              <a:extLst>
                <a:ext uri="{FF2B5EF4-FFF2-40B4-BE49-F238E27FC236}">
                  <a16:creationId xmlns="" xmlns:a16="http://schemas.microsoft.com/office/drawing/2014/main" id="{7DBB15C3-7119-4BF5-AC36-6F6AFF9EB213}"/>
                </a:ext>
              </a:extLst>
            </p:cNvPr>
            <p:cNvSpPr/>
            <p:nvPr/>
          </p:nvSpPr>
          <p:spPr>
            <a:xfrm>
              <a:off x="9747150"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sp>
        <p:nvSpPr>
          <p:cNvPr id="166" name="圆角矩形 165">
            <a:extLst>
              <a:ext uri="{FF2B5EF4-FFF2-40B4-BE49-F238E27FC236}">
                <a16:creationId xmlns="" xmlns:a16="http://schemas.microsoft.com/office/drawing/2014/main" id="{352BCEB5-AB85-452D-9AB6-2AC4F744ED9C}"/>
              </a:ext>
            </a:extLst>
          </p:cNvPr>
          <p:cNvSpPr/>
          <p:nvPr/>
        </p:nvSpPr>
        <p:spPr>
          <a:xfrm>
            <a:off x="3434235" y="3087298"/>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2</a:t>
            </a:r>
          </a:p>
        </p:txBody>
      </p:sp>
      <p:sp>
        <p:nvSpPr>
          <p:cNvPr id="165" name="圆角矩形 164">
            <a:extLst>
              <a:ext uri="{FF2B5EF4-FFF2-40B4-BE49-F238E27FC236}">
                <a16:creationId xmlns="" xmlns:a16="http://schemas.microsoft.com/office/drawing/2014/main" id="{4C7C4E63-07F2-484E-A141-F01D18F8D379}"/>
              </a:ext>
            </a:extLst>
          </p:cNvPr>
          <p:cNvSpPr/>
          <p:nvPr/>
        </p:nvSpPr>
        <p:spPr>
          <a:xfrm>
            <a:off x="3007790" y="2798147"/>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4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1</a:t>
            </a:r>
          </a:p>
        </p:txBody>
      </p:sp>
      <p:grpSp>
        <p:nvGrpSpPr>
          <p:cNvPr id="98" name="组合 97"/>
          <p:cNvGrpSpPr/>
          <p:nvPr/>
        </p:nvGrpSpPr>
        <p:grpSpPr>
          <a:xfrm>
            <a:off x="5615796" y="90742"/>
            <a:ext cx="6420629" cy="283553"/>
            <a:chOff x="7562321" y="90742"/>
            <a:chExt cx="4474104" cy="283553"/>
          </a:xfrm>
        </p:grpSpPr>
        <p:sp>
          <p:nvSpPr>
            <p:cNvPr id="102" name="五边形 101"/>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103" name="燕尾形 102"/>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104" name="燕尾形 103"/>
            <p:cNvSpPr/>
            <p:nvPr/>
          </p:nvSpPr>
          <p:spPr bwMode="auto">
            <a:xfrm>
              <a:off x="9669413" y="90742"/>
              <a:ext cx="1223658"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106" name="燕尾形 105"/>
            <p:cNvSpPr/>
            <p:nvPr/>
          </p:nvSpPr>
          <p:spPr bwMode="auto">
            <a:xfrm>
              <a:off x="10812767"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Tree>
    <p:extLst>
      <p:ext uri="{BB962C8B-B14F-4D97-AF65-F5344CB8AC3E}">
        <p14:creationId xmlns:p14="http://schemas.microsoft.com/office/powerpoint/2010/main" val="24790108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ru-RU" sz="2000" dirty="0"/>
              <a:t>По мере развития услуг и расширения масштабов кампусной сети пользователи предъявляют все более высокие требования к пропускной способности и надежности сети. Традиционные решения позволяют увеличить пропускную способность сети за счет обновления устройств и обеспечивают высокую надежность за счет развертывания резервных каналов и использования протокола Spanning Tree Protocol (STP), что приводит к низкой гибкости, </a:t>
            </a:r>
            <a:r>
              <a:rPr lang="ru-RU" sz="2000" dirty="0" smtClean="0"/>
              <a:t>сложным процессам </a:t>
            </a:r>
            <a:r>
              <a:rPr lang="ru-RU" sz="2000" dirty="0"/>
              <a:t>устранения неисправностей и сложной конфигурации.</a:t>
            </a:r>
          </a:p>
          <a:p>
            <a:r>
              <a:rPr lang="ru-RU" sz="2000" dirty="0"/>
              <a:t>В </a:t>
            </a:r>
            <a:r>
              <a:rPr lang="ru-RU" sz="2000" dirty="0" smtClean="0"/>
              <a:t>данном курсе приведено описание способов использования технологий </a:t>
            </a:r>
            <a:r>
              <a:rPr lang="ru-RU" sz="2000" dirty="0" err="1" smtClean="0"/>
              <a:t>Eth-Trunk</a:t>
            </a:r>
            <a:r>
              <a:rPr lang="ru-RU" sz="2000" dirty="0"/>
              <a:t>, интеллектуального стека (iStack) и системы кластерной коммутации (CSS) для повышения пропускной способности и надежности сети.</a:t>
            </a:r>
          </a:p>
        </p:txBody>
      </p:sp>
    </p:spTree>
    <p:extLst>
      <p:ext uri="{BB962C8B-B14F-4D97-AF65-F5344CB8AC3E}">
        <p14:creationId xmlns:p14="http://schemas.microsoft.com/office/powerpoint/2010/main" val="15825579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Режим балансировки нагрузки</a:t>
            </a:r>
          </a:p>
        </p:txBody>
      </p:sp>
      <p:sp>
        <p:nvSpPr>
          <p:cNvPr id="7" name="文本占位符 3"/>
          <p:cNvSpPr txBox="1">
            <a:spLocks/>
          </p:cNvSpPr>
          <p:nvPr/>
        </p:nvSpPr>
        <p:spPr bwMode="auto">
          <a:xfrm>
            <a:off x="426942" y="1246398"/>
            <a:ext cx="11295413" cy="2028400"/>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ru-RU" sz="13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Eth-Trunk позволяет балансировать нагрузку трафика на основе IP-адресов или MAC-адресов пакетов. Можно настроить различные режимы балансировки нагрузки (действительные локально только для исходящих пакетов) для распределения потоков данных по различным интерфейсам-участникам.</a:t>
            </a:r>
          </a:p>
          <a:p>
            <a:pPr>
              <a:lnSpc>
                <a:spcPct val="100000"/>
              </a:lnSpc>
              <a:buClrTx/>
              <a:buSzPct val="100000"/>
              <a:buFont typeface="Arial" panose="020B0604020202020204" pitchFamily="34" charset="0"/>
              <a:buChar char="•"/>
            </a:pPr>
            <a:r>
              <a:rPr lang="ru-RU" sz="13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 трафика выполняется на основе: IP-адреса источника, MAC-адреса источника, IP-адреса назначения, MAC-адреса назначения, IP-адресов источника и назначения, а также MAC-адресов источника и назначения.</a:t>
            </a:r>
          </a:p>
          <a:p>
            <a:pPr>
              <a:lnSpc>
                <a:spcPct val="100000"/>
              </a:lnSpc>
              <a:buClrTx/>
              <a:buSzPct val="100000"/>
              <a:buFont typeface="Arial" panose="020B0604020202020204" pitchFamily="34" charset="0"/>
              <a:buChar char="•"/>
            </a:pPr>
            <a:r>
              <a:rPr lang="ru-RU" sz="13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В реальной ситуации необходимо настроить правильный режим балансировки нагрузки в зависимости от характеристик трафика. Если параметр сервисного трафика часто изменяется, балансировку нагрузки трафика выполнить проще, если используется режим балансировки нагрузки на основе этого часто меняющегося параметра.</a:t>
            </a:r>
          </a:p>
        </p:txBody>
      </p:sp>
      <p:sp>
        <p:nvSpPr>
          <p:cNvPr id="16" name="圆角矩形 15"/>
          <p:cNvSpPr/>
          <p:nvPr/>
        </p:nvSpPr>
        <p:spPr>
          <a:xfrm>
            <a:off x="2867366" y="3843879"/>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a:xfrm>
            <a:off x="5279467" y="3843879"/>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a:xfrm>
            <a:off x="2886102" y="3842092"/>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19" name="矩形 18"/>
          <p:cNvSpPr/>
          <p:nvPr/>
        </p:nvSpPr>
        <p:spPr>
          <a:xfrm>
            <a:off x="5298836" y="3841325"/>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grpSp>
        <p:nvGrpSpPr>
          <p:cNvPr id="20" name="组合 19">
            <a:extLst>
              <a:ext uri="{FF2B5EF4-FFF2-40B4-BE49-F238E27FC236}">
                <a16:creationId xmlns="" xmlns:a16="http://schemas.microsoft.com/office/drawing/2014/main" id="{2C6D8F46-1254-485A-AB3D-7A037411E3DA}"/>
              </a:ext>
            </a:extLst>
          </p:cNvPr>
          <p:cNvGrpSpPr/>
          <p:nvPr/>
        </p:nvGrpSpPr>
        <p:grpSpPr>
          <a:xfrm>
            <a:off x="3863637" y="4088303"/>
            <a:ext cx="1160129" cy="1175084"/>
            <a:chOff x="6623190" y="5220119"/>
            <a:chExt cx="1129417" cy="228830"/>
          </a:xfrm>
          <a:solidFill>
            <a:srgbClr val="F4FBFE"/>
          </a:solidFill>
        </p:grpSpPr>
        <p:sp>
          <p:nvSpPr>
            <p:cNvPr id="21" name="任意多边形: 形状 67">
              <a:extLst>
                <a:ext uri="{FF2B5EF4-FFF2-40B4-BE49-F238E27FC236}">
                  <a16:creationId xmlns="" xmlns:a16="http://schemas.microsoft.com/office/drawing/2014/main"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 xmlns:a16="http://schemas.microsoft.com/office/drawing/2014/main"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grpSp>
        <p:nvGrpSpPr>
          <p:cNvPr id="23" name="组合 22"/>
          <p:cNvGrpSpPr/>
          <p:nvPr/>
        </p:nvGrpSpPr>
        <p:grpSpPr>
          <a:xfrm>
            <a:off x="3483834" y="4130665"/>
            <a:ext cx="1922960" cy="215916"/>
            <a:chOff x="8039439" y="2956237"/>
            <a:chExt cx="1923711" cy="216000"/>
          </a:xfrm>
        </p:grpSpPr>
        <p:sp>
          <p:nvSpPr>
            <p:cNvPr id="24" name="椭圆 23">
              <a:extLst>
                <a:ext uri="{FF2B5EF4-FFF2-40B4-BE49-F238E27FC236}">
                  <a16:creationId xmlns="" xmlns:a16="http://schemas.microsoft.com/office/drawing/2014/main" id="{7DBB15C3-7119-4BF5-AC36-6F6AFF9EB213}"/>
                </a:ext>
              </a:extLst>
            </p:cNvPr>
            <p:cNvSpPr/>
            <p:nvPr/>
          </p:nvSpPr>
          <p:spPr>
            <a:xfrm>
              <a:off x="8039439"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25" name="椭圆 24">
              <a:extLst>
                <a:ext uri="{FF2B5EF4-FFF2-40B4-BE49-F238E27FC236}">
                  <a16:creationId xmlns="" xmlns:a16="http://schemas.microsoft.com/office/drawing/2014/main" id="{7DBB15C3-7119-4BF5-AC36-6F6AFF9EB213}"/>
                </a:ext>
              </a:extLst>
            </p:cNvPr>
            <p:cNvSpPr/>
            <p:nvPr/>
          </p:nvSpPr>
          <p:spPr>
            <a:xfrm>
              <a:off x="9747150"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26" name="直接连接符 25"/>
            <p:cNvCxnSpPr>
              <a:stCxn id="25" idx="2"/>
              <a:endCxn id="24" idx="6"/>
            </p:cNvCxnSpPr>
            <p:nvPr/>
          </p:nvCxnSpPr>
          <p:spPr bwMode="auto">
            <a:xfrm flipH="1">
              <a:off x="8255439" y="3064237"/>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27" name="组合 26"/>
          <p:cNvGrpSpPr/>
          <p:nvPr/>
        </p:nvGrpSpPr>
        <p:grpSpPr>
          <a:xfrm>
            <a:off x="3483834" y="4447449"/>
            <a:ext cx="1922960" cy="215916"/>
            <a:chOff x="8039439" y="3252730"/>
            <a:chExt cx="1923711" cy="216000"/>
          </a:xfrm>
        </p:grpSpPr>
        <p:cxnSp>
          <p:nvCxnSpPr>
            <p:cNvPr id="28" name="直接连接符 27"/>
            <p:cNvCxnSpPr>
              <a:stCxn id="30" idx="2"/>
              <a:endCxn id="29" idx="6"/>
            </p:cNvCxnSpPr>
            <p:nvPr/>
          </p:nvCxnSpPr>
          <p:spPr bwMode="auto">
            <a:xfrm flipH="1">
              <a:off x="8255439" y="3360730"/>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椭圆 28">
              <a:extLst>
                <a:ext uri="{FF2B5EF4-FFF2-40B4-BE49-F238E27FC236}">
                  <a16:creationId xmlns="" xmlns:a16="http://schemas.microsoft.com/office/drawing/2014/main" id="{7DBB15C3-7119-4BF5-AC36-6F6AFF9EB213}"/>
                </a:ext>
              </a:extLst>
            </p:cNvPr>
            <p:cNvSpPr/>
            <p:nvPr/>
          </p:nvSpPr>
          <p:spPr>
            <a:xfrm>
              <a:off x="8039439"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30" name="椭圆 29">
              <a:extLst>
                <a:ext uri="{FF2B5EF4-FFF2-40B4-BE49-F238E27FC236}">
                  <a16:creationId xmlns="" xmlns:a16="http://schemas.microsoft.com/office/drawing/2014/main" id="{7DBB15C3-7119-4BF5-AC36-6F6AFF9EB213}"/>
                </a:ext>
              </a:extLst>
            </p:cNvPr>
            <p:cNvSpPr/>
            <p:nvPr/>
          </p:nvSpPr>
          <p:spPr>
            <a:xfrm>
              <a:off x="9747150"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grpSp>
        <p:nvGrpSpPr>
          <p:cNvPr id="31" name="组合 30"/>
          <p:cNvGrpSpPr/>
          <p:nvPr/>
        </p:nvGrpSpPr>
        <p:grpSpPr>
          <a:xfrm>
            <a:off x="3483834" y="4764232"/>
            <a:ext cx="1922960" cy="215916"/>
            <a:chOff x="8039439" y="3595371"/>
            <a:chExt cx="1923711" cy="216000"/>
          </a:xfrm>
        </p:grpSpPr>
        <p:cxnSp>
          <p:nvCxnSpPr>
            <p:cNvPr id="32" name="直接连接符 31"/>
            <p:cNvCxnSpPr>
              <a:stCxn id="34" idx="2"/>
              <a:endCxn id="33" idx="6"/>
            </p:cNvCxnSpPr>
            <p:nvPr/>
          </p:nvCxnSpPr>
          <p:spPr bwMode="auto">
            <a:xfrm flipH="1">
              <a:off x="8255439" y="3703371"/>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3" name="椭圆 32">
              <a:extLst>
                <a:ext uri="{FF2B5EF4-FFF2-40B4-BE49-F238E27FC236}">
                  <a16:creationId xmlns="" xmlns:a16="http://schemas.microsoft.com/office/drawing/2014/main" id="{7DBB15C3-7119-4BF5-AC36-6F6AFF9EB213}"/>
                </a:ext>
              </a:extLst>
            </p:cNvPr>
            <p:cNvSpPr/>
            <p:nvPr/>
          </p:nvSpPr>
          <p:spPr>
            <a:xfrm>
              <a:off x="8039439"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34" name="椭圆 33">
              <a:extLst>
                <a:ext uri="{FF2B5EF4-FFF2-40B4-BE49-F238E27FC236}">
                  <a16:creationId xmlns="" xmlns:a16="http://schemas.microsoft.com/office/drawing/2014/main" id="{7DBB15C3-7119-4BF5-AC36-6F6AFF9EB213}"/>
                </a:ext>
              </a:extLst>
            </p:cNvPr>
            <p:cNvSpPr/>
            <p:nvPr/>
          </p:nvSpPr>
          <p:spPr>
            <a:xfrm>
              <a:off x="974715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sp>
        <p:nvSpPr>
          <p:cNvPr id="35" name="TextBox 120">
            <a:extLst>
              <a:ext uri="{FF2B5EF4-FFF2-40B4-BE49-F238E27FC236}">
                <a16:creationId xmlns="" xmlns:a16="http://schemas.microsoft.com/office/drawing/2014/main" id="{890033A1-CB2B-46C1-843C-A395BBB7F123}"/>
              </a:ext>
            </a:extLst>
          </p:cNvPr>
          <p:cNvSpPr txBox="1"/>
          <p:nvPr/>
        </p:nvSpPr>
        <p:spPr>
          <a:xfrm>
            <a:off x="3538852" y="5263387"/>
            <a:ext cx="187436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a:t>
            </a:r>
          </a:p>
        </p:txBody>
      </p:sp>
      <p:grpSp>
        <p:nvGrpSpPr>
          <p:cNvPr id="43" name="组合 42"/>
          <p:cNvGrpSpPr/>
          <p:nvPr/>
        </p:nvGrpSpPr>
        <p:grpSpPr>
          <a:xfrm>
            <a:off x="3483834" y="5081016"/>
            <a:ext cx="1922960" cy="215916"/>
            <a:chOff x="8039439" y="3906959"/>
            <a:chExt cx="1923711" cy="216000"/>
          </a:xfrm>
        </p:grpSpPr>
        <p:cxnSp>
          <p:nvCxnSpPr>
            <p:cNvPr id="44" name="直接连接符 43"/>
            <p:cNvCxnSpPr>
              <a:stCxn id="46" idx="2"/>
              <a:endCxn id="45" idx="6"/>
            </p:cNvCxnSpPr>
            <p:nvPr/>
          </p:nvCxnSpPr>
          <p:spPr bwMode="auto">
            <a:xfrm flipH="1">
              <a:off x="8255439" y="4014959"/>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5" name="椭圆 44">
              <a:extLst>
                <a:ext uri="{FF2B5EF4-FFF2-40B4-BE49-F238E27FC236}">
                  <a16:creationId xmlns="" xmlns:a16="http://schemas.microsoft.com/office/drawing/2014/main" id="{7DBB15C3-7119-4BF5-AC36-6F6AFF9EB213}"/>
                </a:ext>
              </a:extLst>
            </p:cNvPr>
            <p:cNvSpPr/>
            <p:nvPr/>
          </p:nvSpPr>
          <p:spPr>
            <a:xfrm>
              <a:off x="8039439"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46" name="椭圆 45">
              <a:extLst>
                <a:ext uri="{FF2B5EF4-FFF2-40B4-BE49-F238E27FC236}">
                  <a16:creationId xmlns="" xmlns:a16="http://schemas.microsoft.com/office/drawing/2014/main" id="{7DBB15C3-7119-4BF5-AC36-6F6AFF9EB213}"/>
                </a:ext>
              </a:extLst>
            </p:cNvPr>
            <p:cNvSpPr/>
            <p:nvPr/>
          </p:nvSpPr>
          <p:spPr>
            <a:xfrm>
              <a:off x="9747150"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cxnSp>
        <p:nvCxnSpPr>
          <p:cNvPr id="40" name="直接箭头连接符 39">
            <a:extLst>
              <a:ext uri="{FF2B5EF4-FFF2-40B4-BE49-F238E27FC236}">
                <a16:creationId xmlns="" xmlns:a16="http://schemas.microsoft.com/office/drawing/2014/main" id="{FC940677-F915-4522-BB5D-950A0690E721}"/>
              </a:ext>
            </a:extLst>
          </p:cNvPr>
          <p:cNvCxnSpPr>
            <a:cxnSpLocks/>
          </p:cNvCxnSpPr>
          <p:nvPr/>
        </p:nvCxnSpPr>
        <p:spPr>
          <a:xfrm>
            <a:off x="1355032" y="4339843"/>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41" name="直接箭头连接符 40">
            <a:extLst>
              <a:ext uri="{FF2B5EF4-FFF2-40B4-BE49-F238E27FC236}">
                <a16:creationId xmlns="" xmlns:a16="http://schemas.microsoft.com/office/drawing/2014/main" id="{392BBF19-BFF5-4826-B492-9FF0DE47E265}"/>
              </a:ext>
            </a:extLst>
          </p:cNvPr>
          <p:cNvCxnSpPr>
            <a:cxnSpLocks/>
          </p:cNvCxnSpPr>
          <p:nvPr/>
        </p:nvCxnSpPr>
        <p:spPr>
          <a:xfrm>
            <a:off x="1355032" y="4587624"/>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sp>
        <p:nvSpPr>
          <p:cNvPr id="57" name="矩形 56">
            <a:extLst>
              <a:ext uri="{FF2B5EF4-FFF2-40B4-BE49-F238E27FC236}">
                <a16:creationId xmlns:a16="http://schemas.microsoft.com/office/drawing/2014/main" xmlns="" id="{63EC1A45-DE44-4732-A300-8A63DEFB1977}"/>
              </a:ext>
            </a:extLst>
          </p:cNvPr>
          <p:cNvSpPr/>
          <p:nvPr/>
        </p:nvSpPr>
        <p:spPr>
          <a:xfrm>
            <a:off x="951059" y="4220398"/>
            <a:ext cx="1386840" cy="734120"/>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a16="http://schemas.microsoft.com/office/drawing/2014/main" xmlns="" id="{5323F67A-9438-4080-AB0F-1592FD1B35BB}"/>
              </a:ext>
            </a:extLst>
          </p:cNvPr>
          <p:cNvSpPr txBox="1"/>
          <p:nvPr/>
        </p:nvSpPr>
        <p:spPr>
          <a:xfrm>
            <a:off x="589756" y="4986388"/>
            <a:ext cx="2164945" cy="830997"/>
          </a:xfrm>
          <a:prstGeom prst="rect">
            <a:avLst/>
          </a:prstGeom>
          <a:noFill/>
          <a:ln>
            <a:noFill/>
          </a:ln>
        </p:spPr>
        <p:txBody>
          <a:bodyPr wrap="square" rtlCol="0">
            <a:noAutofit/>
          </a:bodyPr>
          <a:lstStyle/>
          <a:p>
            <a:pPr fontAlgn="ctr"/>
            <a:r>
              <a:rPr lang="ru-RU" sz="1200" dirty="0">
                <a:latin typeface="Arial" panose="020B0604020202020204" pitchFamily="34" charset="0"/>
                <a:ea typeface="方正兰亭黑简体" panose="02000000000000000000" pitchFamily="2" charset="-122"/>
                <a:sym typeface="Huawei Sans" panose="020C0503030203020204" pitchFamily="34" charset="0"/>
              </a:rPr>
              <a:t>Одинаковые MAC-адреса источника и назначения, но разные IP-адреса источника и назначения.</a:t>
            </a:r>
          </a:p>
        </p:txBody>
      </p:sp>
      <p:cxnSp>
        <p:nvCxnSpPr>
          <p:cNvPr id="61" name="直接箭头连接符 60">
            <a:extLst>
              <a:ext uri="{FF2B5EF4-FFF2-40B4-BE49-F238E27FC236}">
                <a16:creationId xmlns="" xmlns:a16="http://schemas.microsoft.com/office/drawing/2014/main" id="{392BBF19-BFF5-4826-B492-9FF0DE47E265}"/>
              </a:ext>
            </a:extLst>
          </p:cNvPr>
          <p:cNvCxnSpPr>
            <a:cxnSpLocks/>
          </p:cNvCxnSpPr>
          <p:nvPr/>
        </p:nvCxnSpPr>
        <p:spPr>
          <a:xfrm>
            <a:off x="1355032" y="4835405"/>
            <a:ext cx="578894" cy="0"/>
          </a:xfrm>
          <a:prstGeom prst="straightConnector1">
            <a:avLst/>
          </a:prstGeom>
          <a:noFill/>
          <a:ln w="19050" cap="flat" cmpd="sng" algn="ctr">
            <a:solidFill>
              <a:schemeClr val="tx1"/>
            </a:solidFill>
            <a:prstDash val="dashDot"/>
            <a:headEnd type="none" w="med" len="med"/>
            <a:tailEnd type="triangle" w="med" len="med"/>
          </a:ln>
          <a:effectLst>
            <a:outerShdw blurRad="152400" dist="38100" dir="5400000" algn="t" rotWithShape="0">
              <a:prstClr val="black">
                <a:alpha val="12000"/>
              </a:prstClr>
            </a:outerShdw>
          </a:effectLst>
        </p:spPr>
      </p:cxnSp>
      <p:cxnSp>
        <p:nvCxnSpPr>
          <p:cNvPr id="64" name="直接箭头连接符 63">
            <a:extLst>
              <a:ext uri="{FF2B5EF4-FFF2-40B4-BE49-F238E27FC236}">
                <a16:creationId xmlns="" xmlns:a16="http://schemas.microsoft.com/office/drawing/2014/main" id="{FC940677-F915-4522-BB5D-950A0690E721}"/>
              </a:ext>
            </a:extLst>
          </p:cNvPr>
          <p:cNvCxnSpPr>
            <a:cxnSpLocks/>
          </p:cNvCxnSpPr>
          <p:nvPr/>
        </p:nvCxnSpPr>
        <p:spPr>
          <a:xfrm>
            <a:off x="4148770" y="4130665"/>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65" name="直接箭头连接符 64">
            <a:extLst>
              <a:ext uri="{FF2B5EF4-FFF2-40B4-BE49-F238E27FC236}">
                <a16:creationId xmlns="" xmlns:a16="http://schemas.microsoft.com/office/drawing/2014/main" id="{392BBF19-BFF5-4826-B492-9FF0DE47E265}"/>
              </a:ext>
            </a:extLst>
          </p:cNvPr>
          <p:cNvCxnSpPr>
            <a:cxnSpLocks/>
          </p:cNvCxnSpPr>
          <p:nvPr/>
        </p:nvCxnSpPr>
        <p:spPr>
          <a:xfrm>
            <a:off x="4148770" y="4444793"/>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cxnSp>
        <p:nvCxnSpPr>
          <p:cNvPr id="66" name="直接箭头连接符 65">
            <a:extLst>
              <a:ext uri="{FF2B5EF4-FFF2-40B4-BE49-F238E27FC236}">
                <a16:creationId xmlns="" xmlns:a16="http://schemas.microsoft.com/office/drawing/2014/main" id="{392BBF19-BFF5-4826-B492-9FF0DE47E265}"/>
              </a:ext>
            </a:extLst>
          </p:cNvPr>
          <p:cNvCxnSpPr>
            <a:cxnSpLocks/>
          </p:cNvCxnSpPr>
          <p:nvPr/>
        </p:nvCxnSpPr>
        <p:spPr>
          <a:xfrm>
            <a:off x="4148770" y="4750718"/>
            <a:ext cx="578894" cy="0"/>
          </a:xfrm>
          <a:prstGeom prst="straightConnector1">
            <a:avLst/>
          </a:prstGeom>
          <a:noFill/>
          <a:ln w="19050" cap="flat" cmpd="sng" algn="ctr">
            <a:solidFill>
              <a:schemeClr val="tx1"/>
            </a:solidFill>
            <a:prstDash val="dashDot"/>
            <a:headEnd type="none" w="med" len="med"/>
            <a:tailEnd type="triangle" w="med" len="med"/>
          </a:ln>
          <a:effectLst>
            <a:outerShdw blurRad="152400" dist="38100" dir="5400000" algn="t" rotWithShape="0">
              <a:prstClr val="black">
                <a:alpha val="12000"/>
              </a:prstClr>
            </a:outerShdw>
          </a:effectLst>
        </p:spPr>
      </p:cxnSp>
      <p:cxnSp>
        <p:nvCxnSpPr>
          <p:cNvPr id="69" name="直接箭头连接符 68"/>
          <p:cNvCxnSpPr>
            <a:stCxn id="70" idx="0"/>
            <a:endCxn id="16" idx="2"/>
          </p:cNvCxnSpPr>
          <p:nvPr/>
        </p:nvCxnSpPr>
        <p:spPr>
          <a:xfrm flipV="1">
            <a:off x="3227226" y="5424844"/>
            <a:ext cx="0" cy="382290"/>
          </a:xfrm>
          <a:prstGeom prst="straightConnector1">
            <a:avLst/>
          </a:prstGeom>
          <a:noFill/>
          <a:ln w="28575" cap="flat" cmpd="sng" algn="ctr">
            <a:solidFill>
              <a:srgbClr val="00B0F0"/>
            </a:solidFill>
            <a:prstDash val="solid"/>
            <a:miter lim="800000"/>
            <a:tailEnd type="triangle"/>
          </a:ln>
          <a:effectLst/>
        </p:spPr>
      </p:cxnSp>
      <p:sp>
        <p:nvSpPr>
          <p:cNvPr id="70" name="圆角矩形 69"/>
          <p:cNvSpPr/>
          <p:nvPr/>
        </p:nvSpPr>
        <p:spPr>
          <a:xfrm>
            <a:off x="2418052" y="5807134"/>
            <a:ext cx="1618347" cy="439511"/>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r>
              <a:rPr lang="ru-RU" sz="1000" noProof="0" dirty="0">
                <a:latin typeface="Arial" panose="020B0604020202020204" pitchFamily="34" charset="0"/>
                <a:ea typeface="方正兰亭黑简体"/>
                <a:sym typeface="Huawei Sans" panose="020C0503030203020204" pitchFamily="34" charset="0"/>
              </a:rPr>
              <a:t>Режим IP-адреса источника и назначения</a:t>
            </a:r>
          </a:p>
        </p:txBody>
      </p:sp>
      <p:sp>
        <p:nvSpPr>
          <p:cNvPr id="74" name="圆角矩形 75"/>
          <p:cNvSpPr/>
          <p:nvPr/>
        </p:nvSpPr>
        <p:spPr>
          <a:xfrm>
            <a:off x="497869" y="3184916"/>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6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Правильный алгоритм балансировки нагрузки</a:t>
            </a:r>
          </a:p>
        </p:txBody>
      </p:sp>
      <p:sp>
        <p:nvSpPr>
          <p:cNvPr id="75" name="圆角矩形 75"/>
          <p:cNvSpPr/>
          <p:nvPr/>
        </p:nvSpPr>
        <p:spPr>
          <a:xfrm>
            <a:off x="509318" y="3611934"/>
            <a:ext cx="5580362" cy="27582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6" name="圆角矩形 75"/>
          <p:cNvSpPr/>
          <p:nvPr/>
        </p:nvSpPr>
        <p:spPr>
          <a:xfrm>
            <a:off x="8510552" y="3843879"/>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a:xfrm>
            <a:off x="10922653" y="3843879"/>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a:xfrm>
            <a:off x="8529288" y="3842092"/>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SW1</a:t>
            </a:r>
          </a:p>
        </p:txBody>
      </p:sp>
      <p:sp>
        <p:nvSpPr>
          <p:cNvPr id="79" name="矩形 78"/>
          <p:cNvSpPr/>
          <p:nvPr/>
        </p:nvSpPr>
        <p:spPr>
          <a:xfrm>
            <a:off x="10942022" y="3841325"/>
            <a:ext cx="663115" cy="307657"/>
          </a:xfrm>
          <a:prstGeom prst="rect">
            <a:avLst/>
          </a:prstGeom>
        </p:spPr>
        <p:txBody>
          <a:bodyPr wrap="square">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SW2</a:t>
            </a:r>
          </a:p>
        </p:txBody>
      </p:sp>
      <p:grpSp>
        <p:nvGrpSpPr>
          <p:cNvPr id="80" name="组合 79">
            <a:extLst>
              <a:ext uri="{FF2B5EF4-FFF2-40B4-BE49-F238E27FC236}">
                <a16:creationId xmlns="" xmlns:a16="http://schemas.microsoft.com/office/drawing/2014/main" id="{2C6D8F46-1254-485A-AB3D-7A037411E3DA}"/>
              </a:ext>
            </a:extLst>
          </p:cNvPr>
          <p:cNvGrpSpPr/>
          <p:nvPr/>
        </p:nvGrpSpPr>
        <p:grpSpPr>
          <a:xfrm>
            <a:off x="9506823" y="4088303"/>
            <a:ext cx="1160129" cy="1175084"/>
            <a:chOff x="6623190" y="5220119"/>
            <a:chExt cx="1129417" cy="228830"/>
          </a:xfrm>
          <a:solidFill>
            <a:srgbClr val="F4FBFE"/>
          </a:solidFill>
        </p:grpSpPr>
        <p:sp>
          <p:nvSpPr>
            <p:cNvPr id="81" name="任意多边形: 形状 67">
              <a:extLst>
                <a:ext uri="{FF2B5EF4-FFF2-40B4-BE49-F238E27FC236}">
                  <a16:creationId xmlns="" xmlns:a16="http://schemas.microsoft.com/office/drawing/2014/main"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82" name="椭圆 81">
              <a:extLst>
                <a:ext uri="{FF2B5EF4-FFF2-40B4-BE49-F238E27FC236}">
                  <a16:creationId xmlns="" xmlns:a16="http://schemas.microsoft.com/office/drawing/2014/main"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grpSp>
        <p:nvGrpSpPr>
          <p:cNvPr id="83" name="组合 82"/>
          <p:cNvGrpSpPr/>
          <p:nvPr/>
        </p:nvGrpSpPr>
        <p:grpSpPr>
          <a:xfrm>
            <a:off x="9127020" y="4130665"/>
            <a:ext cx="1922960" cy="215916"/>
            <a:chOff x="8039439" y="2956237"/>
            <a:chExt cx="1923711" cy="216000"/>
          </a:xfrm>
        </p:grpSpPr>
        <p:sp>
          <p:nvSpPr>
            <p:cNvPr id="84" name="椭圆 83">
              <a:extLst>
                <a:ext uri="{FF2B5EF4-FFF2-40B4-BE49-F238E27FC236}">
                  <a16:creationId xmlns="" xmlns:a16="http://schemas.microsoft.com/office/drawing/2014/main" id="{7DBB15C3-7119-4BF5-AC36-6F6AFF9EB213}"/>
                </a:ext>
              </a:extLst>
            </p:cNvPr>
            <p:cNvSpPr/>
            <p:nvPr/>
          </p:nvSpPr>
          <p:spPr>
            <a:xfrm>
              <a:off x="8039439"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85" name="椭圆 84">
              <a:extLst>
                <a:ext uri="{FF2B5EF4-FFF2-40B4-BE49-F238E27FC236}">
                  <a16:creationId xmlns="" xmlns:a16="http://schemas.microsoft.com/office/drawing/2014/main" id="{7DBB15C3-7119-4BF5-AC36-6F6AFF9EB213}"/>
                </a:ext>
              </a:extLst>
            </p:cNvPr>
            <p:cNvSpPr/>
            <p:nvPr/>
          </p:nvSpPr>
          <p:spPr>
            <a:xfrm>
              <a:off x="9747150"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cxnSp>
          <p:nvCxnSpPr>
            <p:cNvPr id="86" name="直接连接符 85"/>
            <p:cNvCxnSpPr>
              <a:stCxn id="85" idx="2"/>
              <a:endCxn id="84" idx="6"/>
            </p:cNvCxnSpPr>
            <p:nvPr/>
          </p:nvCxnSpPr>
          <p:spPr bwMode="auto">
            <a:xfrm flipH="1">
              <a:off x="8255439" y="3064237"/>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87" name="组合 86"/>
          <p:cNvGrpSpPr/>
          <p:nvPr/>
        </p:nvGrpSpPr>
        <p:grpSpPr>
          <a:xfrm>
            <a:off x="9127020" y="4447449"/>
            <a:ext cx="1922960" cy="215916"/>
            <a:chOff x="8039439" y="3252730"/>
            <a:chExt cx="1923711" cy="216000"/>
          </a:xfrm>
        </p:grpSpPr>
        <p:cxnSp>
          <p:nvCxnSpPr>
            <p:cNvPr id="88" name="直接连接符 87"/>
            <p:cNvCxnSpPr>
              <a:stCxn id="90" idx="2"/>
              <a:endCxn id="89" idx="6"/>
            </p:cNvCxnSpPr>
            <p:nvPr/>
          </p:nvCxnSpPr>
          <p:spPr bwMode="auto">
            <a:xfrm flipH="1">
              <a:off x="8255439" y="3360730"/>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9" name="椭圆 88">
              <a:extLst>
                <a:ext uri="{FF2B5EF4-FFF2-40B4-BE49-F238E27FC236}">
                  <a16:creationId xmlns="" xmlns:a16="http://schemas.microsoft.com/office/drawing/2014/main" id="{7DBB15C3-7119-4BF5-AC36-6F6AFF9EB213}"/>
                </a:ext>
              </a:extLst>
            </p:cNvPr>
            <p:cNvSpPr/>
            <p:nvPr/>
          </p:nvSpPr>
          <p:spPr>
            <a:xfrm>
              <a:off x="8039439"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90" name="椭圆 89">
              <a:extLst>
                <a:ext uri="{FF2B5EF4-FFF2-40B4-BE49-F238E27FC236}">
                  <a16:creationId xmlns="" xmlns:a16="http://schemas.microsoft.com/office/drawing/2014/main" id="{7DBB15C3-7119-4BF5-AC36-6F6AFF9EB213}"/>
                </a:ext>
              </a:extLst>
            </p:cNvPr>
            <p:cNvSpPr/>
            <p:nvPr/>
          </p:nvSpPr>
          <p:spPr>
            <a:xfrm>
              <a:off x="9747150"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grpSp>
        <p:nvGrpSpPr>
          <p:cNvPr id="91" name="组合 90"/>
          <p:cNvGrpSpPr/>
          <p:nvPr/>
        </p:nvGrpSpPr>
        <p:grpSpPr>
          <a:xfrm>
            <a:off x="9127020" y="4764232"/>
            <a:ext cx="1922960" cy="215916"/>
            <a:chOff x="8039439" y="3595371"/>
            <a:chExt cx="1923711" cy="216000"/>
          </a:xfrm>
        </p:grpSpPr>
        <p:cxnSp>
          <p:nvCxnSpPr>
            <p:cNvPr id="92" name="直接连接符 91"/>
            <p:cNvCxnSpPr>
              <a:stCxn id="94" idx="2"/>
              <a:endCxn id="93" idx="6"/>
            </p:cNvCxnSpPr>
            <p:nvPr/>
          </p:nvCxnSpPr>
          <p:spPr bwMode="auto">
            <a:xfrm flipH="1">
              <a:off x="8255439" y="3703371"/>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3" name="椭圆 92">
              <a:extLst>
                <a:ext uri="{FF2B5EF4-FFF2-40B4-BE49-F238E27FC236}">
                  <a16:creationId xmlns="" xmlns:a16="http://schemas.microsoft.com/office/drawing/2014/main" id="{7DBB15C3-7119-4BF5-AC36-6F6AFF9EB213}"/>
                </a:ext>
              </a:extLst>
            </p:cNvPr>
            <p:cNvSpPr/>
            <p:nvPr/>
          </p:nvSpPr>
          <p:spPr>
            <a:xfrm>
              <a:off x="8039439"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94" name="椭圆 93">
              <a:extLst>
                <a:ext uri="{FF2B5EF4-FFF2-40B4-BE49-F238E27FC236}">
                  <a16:creationId xmlns="" xmlns:a16="http://schemas.microsoft.com/office/drawing/2014/main" id="{7DBB15C3-7119-4BF5-AC36-6F6AFF9EB213}"/>
                </a:ext>
              </a:extLst>
            </p:cNvPr>
            <p:cNvSpPr/>
            <p:nvPr/>
          </p:nvSpPr>
          <p:spPr>
            <a:xfrm>
              <a:off x="974715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sp>
        <p:nvSpPr>
          <p:cNvPr id="95" name="TextBox 120">
            <a:extLst>
              <a:ext uri="{FF2B5EF4-FFF2-40B4-BE49-F238E27FC236}">
                <a16:creationId xmlns="" xmlns:a16="http://schemas.microsoft.com/office/drawing/2014/main" id="{890033A1-CB2B-46C1-843C-A395BBB7F123}"/>
              </a:ext>
            </a:extLst>
          </p:cNvPr>
          <p:cNvSpPr txBox="1"/>
          <p:nvPr/>
        </p:nvSpPr>
        <p:spPr>
          <a:xfrm>
            <a:off x="9182038" y="5263387"/>
            <a:ext cx="187436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a:t>
            </a:r>
          </a:p>
        </p:txBody>
      </p:sp>
      <p:grpSp>
        <p:nvGrpSpPr>
          <p:cNvPr id="96" name="组合 95"/>
          <p:cNvGrpSpPr/>
          <p:nvPr/>
        </p:nvGrpSpPr>
        <p:grpSpPr>
          <a:xfrm>
            <a:off x="9127020" y="5081016"/>
            <a:ext cx="1922960" cy="215916"/>
            <a:chOff x="8039439" y="3906959"/>
            <a:chExt cx="1923711" cy="216000"/>
          </a:xfrm>
        </p:grpSpPr>
        <p:cxnSp>
          <p:nvCxnSpPr>
            <p:cNvPr id="97" name="直接连接符 96"/>
            <p:cNvCxnSpPr>
              <a:stCxn id="99" idx="2"/>
              <a:endCxn id="98" idx="6"/>
            </p:cNvCxnSpPr>
            <p:nvPr/>
          </p:nvCxnSpPr>
          <p:spPr bwMode="auto">
            <a:xfrm flipH="1">
              <a:off x="8255439" y="4014959"/>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8" name="椭圆 97">
              <a:extLst>
                <a:ext uri="{FF2B5EF4-FFF2-40B4-BE49-F238E27FC236}">
                  <a16:creationId xmlns="" xmlns:a16="http://schemas.microsoft.com/office/drawing/2014/main" id="{7DBB15C3-7119-4BF5-AC36-6F6AFF9EB213}"/>
                </a:ext>
              </a:extLst>
            </p:cNvPr>
            <p:cNvSpPr/>
            <p:nvPr/>
          </p:nvSpPr>
          <p:spPr>
            <a:xfrm>
              <a:off x="8039439"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sp>
          <p:nvSpPr>
            <p:cNvPr id="99" name="椭圆 98">
              <a:extLst>
                <a:ext uri="{FF2B5EF4-FFF2-40B4-BE49-F238E27FC236}">
                  <a16:creationId xmlns="" xmlns:a16="http://schemas.microsoft.com/office/drawing/2014/main" id="{7DBB15C3-7119-4BF5-AC36-6F6AFF9EB213}"/>
                </a:ext>
              </a:extLst>
            </p:cNvPr>
            <p:cNvSpPr/>
            <p:nvPr/>
          </p:nvSpPr>
          <p:spPr>
            <a:xfrm>
              <a:off x="9747150"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S</a:t>
              </a:r>
            </a:p>
          </p:txBody>
        </p:sp>
      </p:grpSp>
      <p:cxnSp>
        <p:nvCxnSpPr>
          <p:cNvPr id="100" name="直接箭头连接符 99">
            <a:extLst>
              <a:ext uri="{FF2B5EF4-FFF2-40B4-BE49-F238E27FC236}">
                <a16:creationId xmlns="" xmlns:a16="http://schemas.microsoft.com/office/drawing/2014/main" id="{FC940677-F915-4522-BB5D-950A0690E721}"/>
              </a:ext>
            </a:extLst>
          </p:cNvPr>
          <p:cNvCxnSpPr>
            <a:cxnSpLocks/>
          </p:cNvCxnSpPr>
          <p:nvPr/>
        </p:nvCxnSpPr>
        <p:spPr>
          <a:xfrm>
            <a:off x="6998218" y="4339843"/>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101" name="直接箭头连接符 100">
            <a:extLst>
              <a:ext uri="{FF2B5EF4-FFF2-40B4-BE49-F238E27FC236}">
                <a16:creationId xmlns="" xmlns:a16="http://schemas.microsoft.com/office/drawing/2014/main" id="{392BBF19-BFF5-4826-B492-9FF0DE47E265}"/>
              </a:ext>
            </a:extLst>
          </p:cNvPr>
          <p:cNvCxnSpPr>
            <a:cxnSpLocks/>
          </p:cNvCxnSpPr>
          <p:nvPr/>
        </p:nvCxnSpPr>
        <p:spPr>
          <a:xfrm>
            <a:off x="6998218" y="4587624"/>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sp>
        <p:nvSpPr>
          <p:cNvPr id="102" name="矩形 101">
            <a:extLst>
              <a:ext uri="{FF2B5EF4-FFF2-40B4-BE49-F238E27FC236}">
                <a16:creationId xmlns:a16="http://schemas.microsoft.com/office/drawing/2014/main" xmlns="" id="{63EC1A45-DE44-4732-A300-8A63DEFB1977}"/>
              </a:ext>
            </a:extLst>
          </p:cNvPr>
          <p:cNvSpPr/>
          <p:nvPr/>
        </p:nvSpPr>
        <p:spPr>
          <a:xfrm>
            <a:off x="6594245" y="4220398"/>
            <a:ext cx="1386840" cy="734120"/>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03" name="TextBox 120">
            <a:extLst>
              <a:ext uri="{FF2B5EF4-FFF2-40B4-BE49-F238E27FC236}">
                <a16:creationId xmlns:a16="http://schemas.microsoft.com/office/drawing/2014/main" xmlns="" id="{5323F67A-9438-4080-AB0F-1592FD1B35BB}"/>
              </a:ext>
            </a:extLst>
          </p:cNvPr>
          <p:cNvSpPr txBox="1"/>
          <p:nvPr/>
        </p:nvSpPr>
        <p:spPr>
          <a:xfrm>
            <a:off x="6232942" y="4986388"/>
            <a:ext cx="2110498" cy="830997"/>
          </a:xfrm>
          <a:prstGeom prst="rect">
            <a:avLst/>
          </a:prstGeom>
          <a:noFill/>
          <a:ln>
            <a:noFill/>
          </a:ln>
        </p:spPr>
        <p:txBody>
          <a:bodyPr wrap="square" rtlCol="0">
            <a:noAutofit/>
          </a:bodyPr>
          <a:lstStyle/>
          <a:p>
            <a:pPr fontAlgn="ctr"/>
            <a:r>
              <a:rPr lang="ru-RU" sz="1200" dirty="0">
                <a:latin typeface="Arial" panose="020B0604020202020204" pitchFamily="34" charset="0"/>
                <a:ea typeface="方正兰亭黑简体" panose="02000000000000000000" pitchFamily="2" charset="-122"/>
                <a:sym typeface="Huawei Sans" panose="020C0503030203020204" pitchFamily="34" charset="0"/>
              </a:rPr>
              <a:t>Одинаковые MAC-адреса источника и назначения, но разные IP-адреса источника и назначения.</a:t>
            </a:r>
          </a:p>
        </p:txBody>
      </p:sp>
      <p:cxnSp>
        <p:nvCxnSpPr>
          <p:cNvPr id="104" name="直接箭头连接符 103">
            <a:extLst>
              <a:ext uri="{FF2B5EF4-FFF2-40B4-BE49-F238E27FC236}">
                <a16:creationId xmlns="" xmlns:a16="http://schemas.microsoft.com/office/drawing/2014/main" id="{392BBF19-BFF5-4826-B492-9FF0DE47E265}"/>
              </a:ext>
            </a:extLst>
          </p:cNvPr>
          <p:cNvCxnSpPr>
            <a:cxnSpLocks/>
          </p:cNvCxnSpPr>
          <p:nvPr/>
        </p:nvCxnSpPr>
        <p:spPr>
          <a:xfrm>
            <a:off x="6998218" y="4835405"/>
            <a:ext cx="578894" cy="0"/>
          </a:xfrm>
          <a:prstGeom prst="straightConnector1">
            <a:avLst/>
          </a:prstGeom>
          <a:noFill/>
          <a:ln w="19050" cap="flat" cmpd="sng" algn="ctr">
            <a:solidFill>
              <a:schemeClr val="tx1"/>
            </a:solidFill>
            <a:prstDash val="dashDot"/>
            <a:headEnd type="none" w="med" len="med"/>
            <a:tailEnd type="triangle" w="med" len="med"/>
          </a:ln>
          <a:effectLst>
            <a:outerShdw blurRad="152400" dist="38100" dir="5400000" algn="t" rotWithShape="0">
              <a:prstClr val="black">
                <a:alpha val="12000"/>
              </a:prstClr>
            </a:outerShdw>
          </a:effectLst>
        </p:spPr>
      </p:cxnSp>
      <p:cxnSp>
        <p:nvCxnSpPr>
          <p:cNvPr id="105" name="直接箭头连接符 104">
            <a:extLst>
              <a:ext uri="{FF2B5EF4-FFF2-40B4-BE49-F238E27FC236}">
                <a16:creationId xmlns="" xmlns:a16="http://schemas.microsoft.com/office/drawing/2014/main" id="{FC940677-F915-4522-BB5D-950A0690E721}"/>
              </a:ext>
            </a:extLst>
          </p:cNvPr>
          <p:cNvCxnSpPr>
            <a:cxnSpLocks/>
          </p:cNvCxnSpPr>
          <p:nvPr/>
        </p:nvCxnSpPr>
        <p:spPr>
          <a:xfrm>
            <a:off x="9791956" y="3928040"/>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106" name="直接箭头连接符 105">
            <a:extLst>
              <a:ext uri="{FF2B5EF4-FFF2-40B4-BE49-F238E27FC236}">
                <a16:creationId xmlns="" xmlns:a16="http://schemas.microsoft.com/office/drawing/2014/main" id="{392BBF19-BFF5-4826-B492-9FF0DE47E265}"/>
              </a:ext>
            </a:extLst>
          </p:cNvPr>
          <p:cNvCxnSpPr>
            <a:cxnSpLocks/>
          </p:cNvCxnSpPr>
          <p:nvPr/>
        </p:nvCxnSpPr>
        <p:spPr>
          <a:xfrm>
            <a:off x="9791956" y="4041024"/>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cxnSp>
        <p:nvCxnSpPr>
          <p:cNvPr id="107" name="直接箭头连接符 106">
            <a:extLst>
              <a:ext uri="{FF2B5EF4-FFF2-40B4-BE49-F238E27FC236}">
                <a16:creationId xmlns="" xmlns:a16="http://schemas.microsoft.com/office/drawing/2014/main" id="{392BBF19-BFF5-4826-B492-9FF0DE47E265}"/>
              </a:ext>
            </a:extLst>
          </p:cNvPr>
          <p:cNvCxnSpPr>
            <a:cxnSpLocks/>
          </p:cNvCxnSpPr>
          <p:nvPr/>
        </p:nvCxnSpPr>
        <p:spPr>
          <a:xfrm>
            <a:off x="9791956" y="4148982"/>
            <a:ext cx="578894" cy="0"/>
          </a:xfrm>
          <a:prstGeom prst="straightConnector1">
            <a:avLst/>
          </a:prstGeom>
          <a:noFill/>
          <a:ln w="19050" cap="flat" cmpd="sng" algn="ctr">
            <a:solidFill>
              <a:schemeClr val="tx1"/>
            </a:solidFill>
            <a:prstDash val="dashDot"/>
            <a:headEnd type="none" w="med" len="med"/>
            <a:tailEnd type="triangle" w="med" len="med"/>
          </a:ln>
          <a:effectLst>
            <a:outerShdw blurRad="152400" dist="38100" dir="5400000" algn="t" rotWithShape="0">
              <a:prstClr val="black">
                <a:alpha val="12000"/>
              </a:prstClr>
            </a:outerShdw>
          </a:effectLst>
        </p:spPr>
      </p:cxnSp>
      <p:cxnSp>
        <p:nvCxnSpPr>
          <p:cNvPr id="108" name="直接箭头连接符 107"/>
          <p:cNvCxnSpPr>
            <a:stCxn id="109" idx="0"/>
            <a:endCxn id="76" idx="2"/>
          </p:cNvCxnSpPr>
          <p:nvPr/>
        </p:nvCxnSpPr>
        <p:spPr>
          <a:xfrm flipH="1" flipV="1">
            <a:off x="8870412" y="5424844"/>
            <a:ext cx="15765" cy="382290"/>
          </a:xfrm>
          <a:prstGeom prst="straightConnector1">
            <a:avLst/>
          </a:prstGeom>
          <a:noFill/>
          <a:ln w="28575" cap="flat" cmpd="sng" algn="ctr">
            <a:solidFill>
              <a:srgbClr val="00B0F0"/>
            </a:solidFill>
            <a:prstDash val="solid"/>
            <a:miter lim="800000"/>
            <a:tailEnd type="triangle"/>
          </a:ln>
          <a:effectLst/>
        </p:spPr>
      </p:cxnSp>
      <p:sp>
        <p:nvSpPr>
          <p:cNvPr id="109" name="圆角矩形 108"/>
          <p:cNvSpPr/>
          <p:nvPr/>
        </p:nvSpPr>
        <p:spPr>
          <a:xfrm>
            <a:off x="8016568" y="5807134"/>
            <a:ext cx="1739218" cy="406604"/>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r>
              <a:rPr lang="ru-RU" sz="1000" dirty="0">
                <a:latin typeface="Arial" panose="020B0604020202020204" pitchFamily="34" charset="0"/>
                <a:ea typeface="方正兰亭黑简体"/>
                <a:sym typeface="Huawei Sans" panose="020C0503030203020204" pitchFamily="34" charset="0"/>
              </a:rPr>
              <a:t>Режим MAC-адреса источника и назначения</a:t>
            </a:r>
          </a:p>
        </p:txBody>
      </p:sp>
      <p:sp>
        <p:nvSpPr>
          <p:cNvPr id="110" name="圆角矩形 75"/>
          <p:cNvSpPr/>
          <p:nvPr/>
        </p:nvSpPr>
        <p:spPr>
          <a:xfrm>
            <a:off x="6141055" y="3184916"/>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6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Неправильный алгоритм балансировки нагрузки</a:t>
            </a:r>
          </a:p>
        </p:txBody>
      </p:sp>
      <p:sp>
        <p:nvSpPr>
          <p:cNvPr id="111" name="圆角矩形 75"/>
          <p:cNvSpPr/>
          <p:nvPr/>
        </p:nvSpPr>
        <p:spPr>
          <a:xfrm>
            <a:off x="6152504" y="3611934"/>
            <a:ext cx="5580362" cy="27582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12" name="组合 111"/>
          <p:cNvGrpSpPr/>
          <p:nvPr/>
        </p:nvGrpSpPr>
        <p:grpSpPr>
          <a:xfrm>
            <a:off x="5745192" y="90742"/>
            <a:ext cx="6291233" cy="283553"/>
            <a:chOff x="7562321" y="90742"/>
            <a:chExt cx="4474104" cy="283553"/>
          </a:xfrm>
        </p:grpSpPr>
        <p:sp>
          <p:nvSpPr>
            <p:cNvPr id="113" name="五边形 112"/>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Общая информация о пакетах</a:t>
              </a:r>
            </a:p>
          </p:txBody>
        </p:sp>
        <p:sp>
          <p:nvSpPr>
            <p:cNvPr id="114" name="燕尾形 113"/>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Максимальное количество активных интерфейсов</a:t>
              </a:r>
            </a:p>
          </p:txBody>
        </p:sp>
        <p:sp>
          <p:nvSpPr>
            <p:cNvPr id="115" name="燕尾形 114"/>
            <p:cNvSpPr/>
            <p:nvPr/>
          </p:nvSpPr>
          <p:spPr bwMode="auto">
            <a:xfrm>
              <a:off x="9669413" y="90742"/>
              <a:ext cx="1223658"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dirty="0">
                  <a:latin typeface="Arial" panose="020B0604020202020204" pitchFamily="34" charset="0"/>
                  <a:ea typeface="方正兰亭黑简体" panose="02000000000000000000" pitchFamily="2" charset="-122"/>
                  <a:sym typeface="Huawei Sans" panose="020C0503030203020204" pitchFamily="34" charset="0"/>
                </a:rPr>
                <a:t>Выбор активного канала</a:t>
              </a:r>
            </a:p>
          </p:txBody>
        </p:sp>
        <p:sp>
          <p:nvSpPr>
            <p:cNvPr id="116" name="燕尾形 115"/>
            <p:cNvSpPr/>
            <p:nvPr/>
          </p:nvSpPr>
          <p:spPr bwMode="auto">
            <a:xfrm>
              <a:off x="10812767"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ru-RU" sz="9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Балансировка нагрузки</a:t>
              </a:r>
            </a:p>
          </p:txBody>
        </p:sp>
      </p:grpSp>
    </p:spTree>
    <p:extLst>
      <p:ext uri="{BB962C8B-B14F-4D97-AF65-F5344CB8AC3E}">
        <p14:creationId xmlns:p14="http://schemas.microsoft.com/office/powerpoint/2010/main" val="9260713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dirty="0">
                <a:solidFill>
                  <a:schemeClr val="bg1">
                    <a:lumMod val="50000"/>
                  </a:schemeClr>
                </a:solidFill>
                <a:sym typeface="Huawei Sans" panose="020C0503030203020204" pitchFamily="34" charset="0"/>
              </a:rPr>
              <a:t>Требования к надежности сети</a:t>
            </a:r>
          </a:p>
          <a:p>
            <a:r>
              <a:rPr lang="ru-RU" b="1" dirty="0" smtClean="0">
                <a:sym typeface="Huawei Sans" panose="020C0503030203020204" pitchFamily="34" charset="0"/>
              </a:rPr>
              <a:t>Принципы </a:t>
            </a:r>
            <a:r>
              <a:rPr lang="ru-RU" b="1" dirty="0">
                <a:sym typeface="Huawei Sans" panose="020C0503030203020204" pitchFamily="34" charset="0"/>
              </a:rPr>
              <a:t>и </a:t>
            </a:r>
            <a:r>
              <a:rPr lang="ru-RU" b="1" dirty="0" smtClean="0">
                <a:sym typeface="Huawei Sans" panose="020C0503030203020204" pitchFamily="34" charset="0"/>
              </a:rPr>
              <a:t>конфигурация агрегирования </a:t>
            </a:r>
            <a:r>
              <a:rPr lang="ru-RU" b="1" dirty="0">
                <a:sym typeface="Huawei Sans" panose="020C0503030203020204" pitchFamily="34" charset="0"/>
              </a:rPr>
              <a:t>каналов</a:t>
            </a:r>
          </a:p>
          <a:p>
            <a:pPr lvl="1"/>
            <a:r>
              <a:rPr lang="ru-RU" dirty="0">
                <a:solidFill>
                  <a:schemeClr val="bg1">
                    <a:lumMod val="50000"/>
                  </a:schemeClr>
                </a:solidFill>
                <a:sym typeface="Huawei Sans" panose="020C0503030203020204" pitchFamily="34" charset="0"/>
              </a:rPr>
              <a:t>Принципы</a:t>
            </a:r>
          </a:p>
          <a:p>
            <a:pPr lvl="1"/>
            <a:r>
              <a:rPr lang="ru-RU" dirty="0">
                <a:solidFill>
                  <a:schemeClr val="bg1">
                    <a:lumMod val="50000"/>
                  </a:schemeClr>
                </a:solidFill>
                <a:sym typeface="Huawei Sans" panose="020C0503030203020204" pitchFamily="34" charset="0"/>
              </a:rPr>
              <a:t>Ручной режим</a:t>
            </a:r>
          </a:p>
          <a:p>
            <a:pPr lvl="1"/>
            <a:r>
              <a:rPr lang="ru-RU" dirty="0">
                <a:solidFill>
                  <a:schemeClr val="bg1">
                    <a:lumMod val="50000"/>
                  </a:schemeClr>
                </a:solidFill>
                <a:sym typeface="Huawei Sans" panose="020C0503030203020204" pitchFamily="34" charset="0"/>
              </a:rPr>
              <a:t>Режим LACP</a:t>
            </a:r>
          </a:p>
          <a:p>
            <a:pPr lvl="1">
              <a:buFont typeface="Huawei Sans" panose="020C0503030203020204" pitchFamily="34" charset="0"/>
              <a:buChar char="▪"/>
            </a:pPr>
            <a:r>
              <a:rPr lang="ru-RU" b="1" dirty="0">
                <a:sym typeface="Huawei Sans" panose="020C0503030203020204" pitchFamily="34" charset="0"/>
              </a:rPr>
              <a:t>Стандартные сценарии применения</a:t>
            </a:r>
          </a:p>
          <a:p>
            <a:pPr lvl="1"/>
            <a:r>
              <a:rPr lang="ru-RU" dirty="0">
                <a:solidFill>
                  <a:schemeClr val="bg1">
                    <a:lumMod val="50000"/>
                  </a:schemeClr>
                </a:solidFill>
                <a:sym typeface="Huawei Sans" panose="020C0503030203020204" pitchFamily="34" charset="0"/>
              </a:rPr>
              <a:t>Пример </a:t>
            </a:r>
            <a:r>
              <a:rPr lang="ru-RU" dirty="0" smtClean="0">
                <a:solidFill>
                  <a:schemeClr val="bg1">
                    <a:lumMod val="50000"/>
                  </a:schemeClr>
                </a:solidFill>
                <a:sym typeface="Huawei Sans" panose="020C0503030203020204" pitchFamily="34" charset="0"/>
              </a:rPr>
              <a:t>конфигурации</a:t>
            </a:r>
            <a:endParaRPr lang="ru-RU" dirty="0">
              <a:solidFill>
                <a:schemeClr val="bg1">
                  <a:lumMod val="50000"/>
                </a:schemeClr>
              </a:solidFill>
              <a:sym typeface="Huawei Sans" panose="020C0503030203020204" pitchFamily="34" charset="0"/>
            </a:endParaRPr>
          </a:p>
          <a:p>
            <a:r>
              <a:rPr lang="ru-RU" dirty="0">
                <a:solidFill>
                  <a:schemeClr val="bg1">
                    <a:lumMod val="50000"/>
                  </a:schemeClr>
                </a:solidFill>
                <a:sym typeface="Huawei Sans" panose="020C0503030203020204" pitchFamily="34" charset="0"/>
              </a:rPr>
              <a:t>Обзор технологий iStack и CSS</a:t>
            </a:r>
          </a:p>
        </p:txBody>
      </p:sp>
    </p:spTree>
    <p:extLst>
      <p:ext uri="{BB962C8B-B14F-4D97-AF65-F5344CB8AC3E}">
        <p14:creationId xmlns:p14="http://schemas.microsoft.com/office/powerpoint/2010/main" val="27600638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p:nvPr/>
        </p:nvCxnSpPr>
        <p:spPr bwMode="auto">
          <a:xfrm>
            <a:off x="2960132" y="3704305"/>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直接连接符 22"/>
          <p:cNvCxnSpPr/>
          <p:nvPr/>
        </p:nvCxnSpPr>
        <p:spPr bwMode="auto">
          <a:xfrm>
            <a:off x="3116567" y="3704305"/>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 name="标题 2"/>
          <p:cNvSpPr>
            <a:spLocks noGrp="1"/>
          </p:cNvSpPr>
          <p:nvPr>
            <p:ph type="title"/>
          </p:nvPr>
        </p:nvSpPr>
        <p:spPr/>
        <p:txBody>
          <a:bodyPr/>
          <a:lstStyle/>
          <a:p>
            <a:r>
              <a:rPr lang="ru-RU" dirty="0"/>
              <a:t>Стандартные сценарии применения (1)</a:t>
            </a:r>
          </a:p>
        </p:txBody>
      </p:sp>
      <p:sp>
        <p:nvSpPr>
          <p:cNvPr id="5" name="圆角矩形 75"/>
          <p:cNvSpPr/>
          <p:nvPr/>
        </p:nvSpPr>
        <p:spPr>
          <a:xfrm>
            <a:off x="445914" y="1273231"/>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Между коммутаторами</a:t>
            </a:r>
          </a:p>
        </p:txBody>
      </p:sp>
      <p:sp>
        <p:nvSpPr>
          <p:cNvPr id="6" name="圆角矩形 75"/>
          <p:cNvSpPr/>
          <p:nvPr/>
        </p:nvSpPr>
        <p:spPr>
          <a:xfrm>
            <a:off x="457363" y="1702604"/>
            <a:ext cx="5580362" cy="46779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0" name="直接连接符 9"/>
          <p:cNvCxnSpPr/>
          <p:nvPr/>
        </p:nvCxnSpPr>
        <p:spPr bwMode="auto">
          <a:xfrm>
            <a:off x="2960132" y="2548826"/>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0"/>
          <p:cNvCxnSpPr/>
          <p:nvPr/>
        </p:nvCxnSpPr>
        <p:spPr bwMode="auto">
          <a:xfrm>
            <a:off x="3116567" y="2548826"/>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椭圆 11"/>
          <p:cNvSpPr/>
          <p:nvPr/>
        </p:nvSpPr>
        <p:spPr bwMode="auto">
          <a:xfrm rot="5400000">
            <a:off x="2877277" y="2443584"/>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auto">
          <a:xfrm>
            <a:off x="3462793" y="2780952"/>
            <a:ext cx="1215533"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400" dirty="0">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sp>
        <p:nvSpPr>
          <p:cNvPr id="24" name="椭圆 23"/>
          <p:cNvSpPr/>
          <p:nvPr/>
        </p:nvSpPr>
        <p:spPr bwMode="auto">
          <a:xfrm rot="5400000">
            <a:off x="2877277" y="3599064"/>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auto">
          <a:xfrm>
            <a:off x="3462793" y="3897130"/>
            <a:ext cx="1215533"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400" dirty="0">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sp>
        <p:nvSpPr>
          <p:cNvPr id="26" name="文本占位符 3"/>
          <p:cNvSpPr txBox="1">
            <a:spLocks/>
          </p:cNvSpPr>
          <p:nvPr/>
        </p:nvSpPr>
        <p:spPr bwMode="auto">
          <a:xfrm>
            <a:off x="474802" y="5283007"/>
            <a:ext cx="5580362"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ClrTx/>
              <a:buSzPct val="100000"/>
              <a:buNone/>
            </a:pPr>
            <a:r>
              <a:rPr lang="ru-RU" sz="1599" dirty="0">
                <a:latin typeface="Arial" panose="020B0604020202020204" pitchFamily="34" charset="0"/>
                <a:ea typeface="方正兰亭黑简体" panose="02000000000000000000" pitchFamily="2" charset="-122"/>
                <a:sym typeface="Huawei Sans" panose="020C0503030203020204" pitchFamily="34" charset="0"/>
              </a:rPr>
              <a:t>Чтобы обеспечить пропускную способность и надежность каналов между коммутаторами, разверните несколько физических каналов между коммутаторами и добавьте их в Eth-Trunk.</a:t>
            </a:r>
          </a:p>
        </p:txBody>
      </p:sp>
      <p:sp>
        <p:nvSpPr>
          <p:cNvPr id="27" name="TextBox 77"/>
          <p:cNvSpPr txBox="1"/>
          <p:nvPr/>
        </p:nvSpPr>
        <p:spPr bwMode="auto">
          <a:xfrm>
            <a:off x="1310824" y="3241936"/>
            <a:ext cx="1390745" cy="531795"/>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агрегации</a:t>
            </a:r>
          </a:p>
        </p:txBody>
      </p:sp>
      <p:sp>
        <p:nvSpPr>
          <p:cNvPr id="28" name="TextBox 77"/>
          <p:cNvSpPr txBox="1"/>
          <p:nvPr/>
        </p:nvSpPr>
        <p:spPr bwMode="auto">
          <a:xfrm>
            <a:off x="1310824" y="4509356"/>
            <a:ext cx="1390745" cy="316351"/>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доступа</a:t>
            </a:r>
          </a:p>
        </p:txBody>
      </p:sp>
      <p:sp>
        <p:nvSpPr>
          <p:cNvPr id="29" name="TextBox 77"/>
          <p:cNvSpPr txBox="1"/>
          <p:nvPr/>
        </p:nvSpPr>
        <p:spPr bwMode="auto">
          <a:xfrm>
            <a:off x="1310824" y="2169388"/>
            <a:ext cx="1390745" cy="316351"/>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Базовый коммутатор</a:t>
            </a:r>
          </a:p>
        </p:txBody>
      </p:sp>
      <p:cxnSp>
        <p:nvCxnSpPr>
          <p:cNvPr id="30" name="直接连接符 29"/>
          <p:cNvCxnSpPr/>
          <p:nvPr/>
        </p:nvCxnSpPr>
        <p:spPr bwMode="auto">
          <a:xfrm>
            <a:off x="8807665" y="3714726"/>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1" name="直接连接符 30"/>
          <p:cNvCxnSpPr/>
          <p:nvPr/>
        </p:nvCxnSpPr>
        <p:spPr bwMode="auto">
          <a:xfrm>
            <a:off x="8964100" y="3714726"/>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圆角矩形 75"/>
          <p:cNvSpPr/>
          <p:nvPr/>
        </p:nvSpPr>
        <p:spPr>
          <a:xfrm>
            <a:off x="6093620" y="1273231"/>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Между коммутатором и сервером</a:t>
            </a:r>
          </a:p>
        </p:txBody>
      </p:sp>
      <p:sp>
        <p:nvSpPr>
          <p:cNvPr id="33" name="圆角矩形 75"/>
          <p:cNvSpPr/>
          <p:nvPr/>
        </p:nvSpPr>
        <p:spPr>
          <a:xfrm>
            <a:off x="6105070" y="1702604"/>
            <a:ext cx="5580362" cy="46779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椭圆 40"/>
          <p:cNvSpPr/>
          <p:nvPr/>
        </p:nvSpPr>
        <p:spPr bwMode="auto">
          <a:xfrm rot="5400000">
            <a:off x="8724810" y="3609485"/>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auto">
          <a:xfrm>
            <a:off x="9310325" y="3907551"/>
            <a:ext cx="1095405"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400" dirty="0">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sp>
        <p:nvSpPr>
          <p:cNvPr id="43" name="文本占位符 3"/>
          <p:cNvSpPr txBox="1">
            <a:spLocks/>
          </p:cNvSpPr>
          <p:nvPr/>
        </p:nvSpPr>
        <p:spPr bwMode="auto">
          <a:xfrm>
            <a:off x="6122508" y="5289853"/>
            <a:ext cx="5580362" cy="933647"/>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ClrTx/>
              <a:buSzPct val="100000"/>
              <a:buNone/>
            </a:pPr>
            <a:r>
              <a:rPr lang="ru-RU" sz="1599" dirty="0">
                <a:latin typeface="Arial" panose="020B0604020202020204" pitchFamily="34" charset="0"/>
                <a:ea typeface="方正兰亭黑简体" panose="02000000000000000000" pitchFamily="2" charset="-122"/>
                <a:sym typeface="Huawei Sans" panose="020C0503030203020204" pitchFamily="34" charset="0"/>
              </a:rPr>
              <a:t>Чтобы улучшить пропускную способность доступа и надежность сервера, объедините две или более физических NIC в группу NIC и установите Eth-Trunk с коммутатором.</a:t>
            </a:r>
          </a:p>
        </p:txBody>
      </p:sp>
      <p:cxnSp>
        <p:nvCxnSpPr>
          <p:cNvPr id="47" name="直接连接符 46"/>
          <p:cNvCxnSpPr/>
          <p:nvPr/>
        </p:nvCxnSpPr>
        <p:spPr bwMode="auto">
          <a:xfrm>
            <a:off x="8887929" y="2550332"/>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48" name="组合 47"/>
          <p:cNvGrpSpPr/>
          <p:nvPr/>
        </p:nvGrpSpPr>
        <p:grpSpPr>
          <a:xfrm>
            <a:off x="8504513" y="2329636"/>
            <a:ext cx="787089" cy="392750"/>
            <a:chOff x="8130082" y="1699504"/>
            <a:chExt cx="787396" cy="392903"/>
          </a:xfrm>
        </p:grpSpPr>
        <p:sp>
          <p:nvSpPr>
            <p:cNvPr id="49"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a:xfrm>
              <a:off x="8130082" y="1810198"/>
              <a:ext cx="787396" cy="276999"/>
            </a:xfrm>
            <a:prstGeom prst="rect">
              <a:avLst/>
            </a:prstGeom>
          </p:spPr>
          <p:txBody>
            <a:bodyPr wrap="square">
              <a:noAutofit/>
            </a:bodyPr>
            <a:lstStyle/>
            <a:p>
              <a:pPr algn="ctr" fontAlgn="ctr"/>
              <a:r>
                <a:rPr lang="ru-RU" sz="1200" dirty="0">
                  <a:latin typeface="Arial" panose="020B0604020202020204" pitchFamily="34" charset="0"/>
                  <a:ea typeface="方正兰亭黑简体" panose="02000000000000000000" pitchFamily="2" charset="-122"/>
                  <a:sym typeface="Huawei Sans" panose="020C0503030203020204" pitchFamily="34" charset="0"/>
                </a:rPr>
                <a:t>Сеть</a:t>
              </a:r>
            </a:p>
          </p:txBody>
        </p:sp>
      </p:grpSp>
      <p:pic>
        <p:nvPicPr>
          <p:cNvPr id="51" name="图片 50" descr="通用服务器-蓝.png">
            <a:extLst>
              <a:ext uri="{FF2B5EF4-FFF2-40B4-BE49-F238E27FC236}">
                <a16:creationId xmlns="" xmlns:a16="http://schemas.microsoft.com/office/drawing/2014/main" id="{B2C40AE6-2029-4F3E-954D-5911E6D94FB2}"/>
              </a:ext>
            </a:extLst>
          </p:cNvPr>
          <p:cNvPicPr>
            <a:picLocks noChangeAspect="1"/>
          </p:cNvPicPr>
          <p:nvPr/>
        </p:nvPicPr>
        <p:blipFill>
          <a:blip r:embed="rId3" cstate="print"/>
          <a:stretch>
            <a:fillRect/>
          </a:stretch>
        </p:blipFill>
        <p:spPr>
          <a:xfrm>
            <a:off x="8612937" y="4455801"/>
            <a:ext cx="539789" cy="441645"/>
          </a:xfrm>
          <a:prstGeom prst="rect">
            <a:avLst/>
          </a:prstGeom>
        </p:spPr>
      </p:pic>
      <p:pic>
        <p:nvPicPr>
          <p:cNvPr id="34" name="图片 33"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4" cstate="print"/>
          <a:stretch>
            <a:fillRect/>
          </a:stretch>
        </p:blipFill>
        <p:spPr>
          <a:xfrm>
            <a:off x="2762581" y="4455801"/>
            <a:ext cx="540000" cy="441818"/>
          </a:xfrm>
          <a:prstGeom prst="rect">
            <a:avLst/>
          </a:prstGeom>
        </p:spPr>
      </p:pic>
      <p:pic>
        <p:nvPicPr>
          <p:cNvPr id="35" name="图片 34"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5" cstate="print"/>
          <a:stretch>
            <a:fillRect/>
          </a:stretch>
        </p:blipFill>
        <p:spPr>
          <a:xfrm>
            <a:off x="2762581" y="3307660"/>
            <a:ext cx="540000" cy="441818"/>
          </a:xfrm>
          <a:prstGeom prst="rect">
            <a:avLst/>
          </a:prstGeom>
        </p:spPr>
      </p:pic>
      <p:pic>
        <p:nvPicPr>
          <p:cNvPr id="36" name="图片 35" descr="核心交换机.png">
            <a:extLst>
              <a:ext uri="{FF2B5EF4-FFF2-40B4-BE49-F238E27FC236}">
                <a16:creationId xmlns:a16="http://schemas.microsoft.com/office/drawing/2014/main" xmlns="" id="{B523C956-ACFD-43D2-A4FE-500709D8B096}"/>
              </a:ext>
            </a:extLst>
          </p:cNvPr>
          <p:cNvPicPr>
            <a:picLocks noChangeAspect="1"/>
          </p:cNvPicPr>
          <p:nvPr/>
        </p:nvPicPr>
        <p:blipFill>
          <a:blip r:embed="rId6" cstate="print"/>
          <a:stretch>
            <a:fillRect/>
          </a:stretch>
        </p:blipFill>
        <p:spPr>
          <a:xfrm>
            <a:off x="2762581" y="2115041"/>
            <a:ext cx="540000" cy="441818"/>
          </a:xfrm>
          <a:prstGeom prst="rect">
            <a:avLst/>
          </a:prstGeom>
        </p:spPr>
      </p:pic>
      <p:pic>
        <p:nvPicPr>
          <p:cNvPr id="38" name="图片 37"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4" cstate="print"/>
          <a:stretch>
            <a:fillRect/>
          </a:stretch>
        </p:blipFill>
        <p:spPr>
          <a:xfrm>
            <a:off x="8612937" y="3341839"/>
            <a:ext cx="540000" cy="441818"/>
          </a:xfrm>
          <a:prstGeom prst="rect">
            <a:avLst/>
          </a:prstGeom>
        </p:spPr>
      </p:pic>
      <p:sp>
        <p:nvSpPr>
          <p:cNvPr id="37" name="TextBox 77"/>
          <p:cNvSpPr txBox="1"/>
          <p:nvPr/>
        </p:nvSpPr>
        <p:spPr bwMode="auto">
          <a:xfrm>
            <a:off x="7164362" y="4509356"/>
            <a:ext cx="1390745" cy="316351"/>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Сервер</a:t>
            </a:r>
          </a:p>
        </p:txBody>
      </p:sp>
      <p:sp>
        <p:nvSpPr>
          <p:cNvPr id="39" name="TextBox 77"/>
          <p:cNvSpPr txBox="1"/>
          <p:nvPr/>
        </p:nvSpPr>
        <p:spPr bwMode="auto">
          <a:xfrm>
            <a:off x="7164362" y="3404496"/>
            <a:ext cx="1390745" cy="316351"/>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доступа</a:t>
            </a:r>
          </a:p>
        </p:txBody>
      </p:sp>
    </p:spTree>
    <p:extLst>
      <p:ext uri="{BB962C8B-B14F-4D97-AF65-F5344CB8AC3E}">
        <p14:creationId xmlns:p14="http://schemas.microsoft.com/office/powerpoint/2010/main" val="3436521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圆角矩形 60"/>
          <p:cNvSpPr/>
          <p:nvPr/>
        </p:nvSpPr>
        <p:spPr>
          <a:xfrm>
            <a:off x="7240544" y="3095009"/>
            <a:ext cx="3095890" cy="1055369"/>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ru-RU" dirty="0"/>
              <a:t>Стандартные сценарии применения (2)</a:t>
            </a:r>
          </a:p>
        </p:txBody>
      </p:sp>
      <p:sp>
        <p:nvSpPr>
          <p:cNvPr id="5" name="圆角矩形 75"/>
          <p:cNvSpPr/>
          <p:nvPr/>
        </p:nvSpPr>
        <p:spPr>
          <a:xfrm>
            <a:off x="652579" y="1394740"/>
            <a:ext cx="5394258" cy="418628"/>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6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Между коммутатором и стеком</a:t>
            </a:r>
          </a:p>
        </p:txBody>
      </p:sp>
      <p:sp>
        <p:nvSpPr>
          <p:cNvPr id="6" name="圆角矩形 75"/>
          <p:cNvSpPr/>
          <p:nvPr/>
        </p:nvSpPr>
        <p:spPr>
          <a:xfrm>
            <a:off x="652579" y="1849120"/>
            <a:ext cx="5394258" cy="45314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文本占位符 3"/>
          <p:cNvSpPr txBox="1">
            <a:spLocks/>
          </p:cNvSpPr>
          <p:nvPr/>
        </p:nvSpPr>
        <p:spPr bwMode="auto">
          <a:xfrm>
            <a:off x="691510" y="5225630"/>
            <a:ext cx="5333836"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ClrTx/>
              <a:buSzPct val="100000"/>
              <a:buNone/>
            </a:pPr>
            <a:r>
              <a:rPr lang="ru-RU" sz="1600" dirty="0">
                <a:latin typeface="Arial" panose="020B0604020202020204" pitchFamily="34" charset="0"/>
                <a:ea typeface="方正兰亭黑简体" panose="02000000000000000000" pitchFamily="2" charset="-122"/>
                <a:sym typeface="Huawei Sans" panose="020C0503030203020204" pitchFamily="34" charset="0"/>
              </a:rPr>
              <a:t>iStack — это логическое устройство, состоящее из двух коммутаторов. Коммутатор может подключаться </a:t>
            </a:r>
            <a:r>
              <a:rPr lang="ru-RU" sz="1600" dirty="0" smtClean="0">
                <a:latin typeface="Arial" panose="020B0604020202020204" pitchFamily="34" charset="0"/>
                <a:ea typeface="方正兰亭黑简体" panose="02000000000000000000" pitchFamily="2" charset="-122"/>
                <a:sym typeface="Huawei Sans" panose="020C0503030203020204" pitchFamily="34" charset="0"/>
              </a:rPr>
              <a:t>на </a:t>
            </a:r>
            <a:r>
              <a:rPr lang="ru-RU" sz="1600" dirty="0">
                <a:latin typeface="Arial" panose="020B0604020202020204" pitchFamily="34" charset="0"/>
                <a:ea typeface="方正兰亭黑简体" panose="02000000000000000000" pitchFamily="2" charset="-122"/>
                <a:sym typeface="Huawei Sans" panose="020C0503030203020204" pitchFamily="34" charset="0"/>
              </a:rPr>
              <a:t>iStack через Eth-Trunk для формирования высоконадежной сети без петель.</a:t>
            </a:r>
          </a:p>
        </p:txBody>
      </p:sp>
      <p:cxnSp>
        <p:nvCxnSpPr>
          <p:cNvPr id="30" name="直接连接符 29"/>
          <p:cNvCxnSpPr/>
          <p:nvPr/>
        </p:nvCxnSpPr>
        <p:spPr bwMode="auto">
          <a:xfrm flipV="1">
            <a:off x="7950226" y="3662263"/>
            <a:ext cx="171383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1" name="直接连接符 30"/>
          <p:cNvCxnSpPr/>
          <p:nvPr/>
        </p:nvCxnSpPr>
        <p:spPr bwMode="auto">
          <a:xfrm>
            <a:off x="7994606" y="3520023"/>
            <a:ext cx="15517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3" name="圆角矩形 75"/>
          <p:cNvSpPr/>
          <p:nvPr/>
        </p:nvSpPr>
        <p:spPr>
          <a:xfrm>
            <a:off x="6105420" y="1849120"/>
            <a:ext cx="5394258" cy="45314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椭圆 40"/>
          <p:cNvSpPr/>
          <p:nvPr/>
        </p:nvSpPr>
        <p:spPr bwMode="auto">
          <a:xfrm rot="10800000">
            <a:off x="8653400" y="3118994"/>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auto">
          <a:xfrm>
            <a:off x="8337475" y="3168975"/>
            <a:ext cx="1326582"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ru-RU" sz="1400" dirty="0">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sp>
        <p:nvSpPr>
          <p:cNvPr id="43" name="文本占位符 3"/>
          <p:cNvSpPr txBox="1">
            <a:spLocks/>
          </p:cNvSpPr>
          <p:nvPr/>
        </p:nvSpPr>
        <p:spPr bwMode="auto">
          <a:xfrm>
            <a:off x="6180975" y="4837297"/>
            <a:ext cx="5251500"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ClrTx/>
              <a:buSzPct val="100000"/>
              <a:buNone/>
            </a:pPr>
            <a:r>
              <a:rPr lang="ru-RU" sz="1300" dirty="0">
                <a:latin typeface="Arial" panose="020B0604020202020204" pitchFamily="34" charset="0"/>
                <a:ea typeface="方正兰亭黑简体" panose="02000000000000000000" pitchFamily="2" charset="-122"/>
                <a:sym typeface="Huawei Sans" panose="020C0503030203020204" pitchFamily="34" charset="0"/>
              </a:rPr>
              <a:t>Если два межсетевых экрана развернуты в режиме горячего резервирования, </a:t>
            </a:r>
            <a:r>
              <a:rPr lang="ru-RU" sz="1300" dirty="0" smtClean="0">
                <a:latin typeface="Arial" panose="020B0604020202020204" pitchFamily="34" charset="0"/>
                <a:ea typeface="方正兰亭黑简体" panose="02000000000000000000" pitchFamily="2" charset="-122"/>
                <a:sym typeface="Huawei Sans" panose="020C0503030203020204" pitchFamily="34" charset="0"/>
              </a:rPr>
              <a:t>то для </a:t>
            </a:r>
            <a:r>
              <a:rPr lang="ru-RU" sz="1300" dirty="0">
                <a:latin typeface="Arial" panose="020B0604020202020204" pitchFamily="34" charset="0"/>
                <a:ea typeface="方正兰亭黑简体" panose="02000000000000000000" pitchFamily="2" charset="-122"/>
                <a:sym typeface="Huawei Sans" panose="020C0503030203020204" pitchFamily="34" charset="0"/>
              </a:rPr>
              <a:t>определения состояния однорангового устройства </a:t>
            </a:r>
            <a:r>
              <a:rPr lang="ru-RU" sz="1300" dirty="0" smtClean="0">
                <a:latin typeface="Arial" panose="020B0604020202020204" pitchFamily="34" charset="0"/>
                <a:ea typeface="方正兰亭黑简体" panose="02000000000000000000" pitchFamily="2" charset="-122"/>
                <a:sym typeface="Huawei Sans" panose="020C0503030203020204" pitchFamily="34" charset="0"/>
              </a:rPr>
              <a:t>используются </a:t>
            </a:r>
            <a:r>
              <a:rPr lang="ru-RU" sz="1300" dirty="0">
                <a:latin typeface="Arial" panose="020B0604020202020204" pitchFamily="34" charset="0"/>
                <a:ea typeface="方正兰亭黑简体" panose="02000000000000000000" pitchFamily="2" charset="-122"/>
                <a:sym typeface="Huawei Sans" panose="020C0503030203020204" pitchFamily="34" charset="0"/>
              </a:rPr>
              <a:t>каналы передачи heartbeat-сигналов. Чтобы предотвратить ошибки определения состояния, вызванные сбоями одного интерфейса или одного канала, можно создать Eth-Trunk и использовать его в качестве канала передачи heartbeat-сигналов для определения состояния.</a:t>
            </a:r>
          </a:p>
        </p:txBody>
      </p:sp>
      <p:sp>
        <p:nvSpPr>
          <p:cNvPr id="34" name="圆角矩形 33"/>
          <p:cNvSpPr/>
          <p:nvPr/>
        </p:nvSpPr>
        <p:spPr>
          <a:xfrm>
            <a:off x="1811401" y="1897414"/>
            <a:ext cx="2810682" cy="737553"/>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auto">
          <a:xfrm>
            <a:off x="2252738" y="2526858"/>
            <a:ext cx="964004" cy="8456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flipH="1">
            <a:off x="3216742" y="2526858"/>
            <a:ext cx="895164" cy="8456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8" name="直接连接符 37"/>
          <p:cNvCxnSpPr/>
          <p:nvPr/>
        </p:nvCxnSpPr>
        <p:spPr bwMode="auto">
          <a:xfrm>
            <a:off x="3202668" y="3805193"/>
            <a:ext cx="0" cy="8925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32773" y="4674221"/>
            <a:ext cx="539789" cy="442627"/>
          </a:xfrm>
          <a:prstGeom prst="rect">
            <a:avLst/>
          </a:prstGeom>
        </p:spPr>
      </p:pic>
      <p:cxnSp>
        <p:nvCxnSpPr>
          <p:cNvPr id="40" name="直接连接符 39"/>
          <p:cNvCxnSpPr/>
          <p:nvPr/>
        </p:nvCxnSpPr>
        <p:spPr bwMode="auto">
          <a:xfrm>
            <a:off x="2771488" y="2258576"/>
            <a:ext cx="820082"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sp>
        <p:nvSpPr>
          <p:cNvPr id="44" name="TextBox 77"/>
          <p:cNvSpPr txBox="1"/>
          <p:nvPr/>
        </p:nvSpPr>
        <p:spPr bwMode="auto">
          <a:xfrm>
            <a:off x="1380743" y="2874112"/>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cxnSp>
        <p:nvCxnSpPr>
          <p:cNvPr id="45" name="直接连接符 44"/>
          <p:cNvCxnSpPr/>
          <p:nvPr/>
        </p:nvCxnSpPr>
        <p:spPr bwMode="auto">
          <a:xfrm>
            <a:off x="2771488" y="2413296"/>
            <a:ext cx="820082"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46" name="直接连接符 45"/>
          <p:cNvCxnSpPr/>
          <p:nvPr/>
        </p:nvCxnSpPr>
        <p:spPr bwMode="auto">
          <a:xfrm>
            <a:off x="2501593" y="2553188"/>
            <a:ext cx="715149"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2" name="直接连接符 51"/>
          <p:cNvCxnSpPr/>
          <p:nvPr/>
        </p:nvCxnSpPr>
        <p:spPr bwMode="auto">
          <a:xfrm flipH="1">
            <a:off x="3216742" y="2553188"/>
            <a:ext cx="644722"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3" name="椭圆 52"/>
          <p:cNvSpPr/>
          <p:nvPr/>
        </p:nvSpPr>
        <p:spPr bwMode="auto">
          <a:xfrm rot="5400000">
            <a:off x="3125217" y="2404350"/>
            <a:ext cx="188044" cy="114014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4" name="TextBox 77"/>
          <p:cNvSpPr txBox="1"/>
          <p:nvPr/>
        </p:nvSpPr>
        <p:spPr bwMode="auto">
          <a:xfrm>
            <a:off x="3416534" y="345832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доступа</a:t>
            </a:r>
          </a:p>
        </p:txBody>
      </p:sp>
      <p:sp>
        <p:nvSpPr>
          <p:cNvPr id="55" name="TextBox 77"/>
          <p:cNvSpPr txBox="1"/>
          <p:nvPr/>
        </p:nvSpPr>
        <p:spPr bwMode="auto">
          <a:xfrm>
            <a:off x="2471168" y="1760963"/>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Кабель для стекирования</a:t>
            </a:r>
          </a:p>
        </p:txBody>
      </p:sp>
      <p:pic>
        <p:nvPicPr>
          <p:cNvPr id="59" name="图片 58" descr="防火墙.png">
            <a:extLst>
              <a:ext uri="{FF2B5EF4-FFF2-40B4-BE49-F238E27FC236}">
                <a16:creationId xmlns="" xmlns:a16="http://schemas.microsoft.com/office/drawing/2014/main" id="{1BAED0DC-2A44-4E09-B04B-DB8AC9C4E233}"/>
              </a:ext>
            </a:extLst>
          </p:cNvPr>
          <p:cNvPicPr>
            <a:picLocks noChangeAspect="1"/>
          </p:cNvPicPr>
          <p:nvPr/>
        </p:nvPicPr>
        <p:blipFill>
          <a:blip r:embed="rId4" cstate="print"/>
          <a:stretch>
            <a:fillRect/>
          </a:stretch>
        </p:blipFill>
        <p:spPr>
          <a:xfrm>
            <a:off x="7454817" y="3346807"/>
            <a:ext cx="539789" cy="441645"/>
          </a:xfrm>
          <a:prstGeom prst="rect">
            <a:avLst/>
          </a:prstGeom>
        </p:spPr>
      </p:pic>
      <p:pic>
        <p:nvPicPr>
          <p:cNvPr id="60" name="图片 59" descr="防火墙.png">
            <a:extLst>
              <a:ext uri="{FF2B5EF4-FFF2-40B4-BE49-F238E27FC236}">
                <a16:creationId xmlns="" xmlns:a16="http://schemas.microsoft.com/office/drawing/2014/main" id="{1BAED0DC-2A44-4E09-B04B-DB8AC9C4E233}"/>
              </a:ext>
            </a:extLst>
          </p:cNvPr>
          <p:cNvPicPr>
            <a:picLocks noChangeAspect="1"/>
          </p:cNvPicPr>
          <p:nvPr/>
        </p:nvPicPr>
        <p:blipFill>
          <a:blip r:embed="rId4" cstate="print"/>
          <a:stretch>
            <a:fillRect/>
          </a:stretch>
        </p:blipFill>
        <p:spPr>
          <a:xfrm>
            <a:off x="9546325" y="3346807"/>
            <a:ext cx="539789" cy="441645"/>
          </a:xfrm>
          <a:prstGeom prst="rect">
            <a:avLst/>
          </a:prstGeom>
        </p:spPr>
      </p:pic>
      <p:sp>
        <p:nvSpPr>
          <p:cNvPr id="64" name="TextBox 77"/>
          <p:cNvSpPr txBox="1"/>
          <p:nvPr/>
        </p:nvSpPr>
        <p:spPr bwMode="auto">
          <a:xfrm>
            <a:off x="7529830" y="4150378"/>
            <a:ext cx="2702560" cy="59335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6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Горячее резервирование</a:t>
            </a:r>
          </a:p>
        </p:txBody>
      </p:sp>
      <p:pic>
        <p:nvPicPr>
          <p:cNvPr id="37" name="图片 36"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5" cstate="print"/>
          <a:stretch>
            <a:fillRect/>
          </a:stretch>
        </p:blipFill>
        <p:spPr>
          <a:xfrm>
            <a:off x="2933688" y="3369779"/>
            <a:ext cx="540000" cy="441818"/>
          </a:xfrm>
          <a:prstGeom prst="rect">
            <a:avLst/>
          </a:prstGeom>
        </p:spPr>
      </p:pic>
      <p:pic>
        <p:nvPicPr>
          <p:cNvPr id="47" name="图片 46"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6" cstate="print"/>
          <a:stretch>
            <a:fillRect/>
          </a:stretch>
        </p:blipFill>
        <p:spPr>
          <a:xfrm>
            <a:off x="3594639" y="2129653"/>
            <a:ext cx="540000" cy="441818"/>
          </a:xfrm>
          <a:prstGeom prst="rect">
            <a:avLst/>
          </a:prstGeom>
        </p:spPr>
      </p:pic>
      <p:pic>
        <p:nvPicPr>
          <p:cNvPr id="48" name="图片 47"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6" cstate="print"/>
          <a:stretch>
            <a:fillRect/>
          </a:stretch>
        </p:blipFill>
        <p:spPr>
          <a:xfrm>
            <a:off x="2227697" y="2129653"/>
            <a:ext cx="540000" cy="441818"/>
          </a:xfrm>
          <a:prstGeom prst="rect">
            <a:avLst/>
          </a:prstGeom>
        </p:spPr>
      </p:pic>
      <p:sp>
        <p:nvSpPr>
          <p:cNvPr id="49" name="TextBox 77"/>
          <p:cNvSpPr txBox="1"/>
          <p:nvPr/>
        </p:nvSpPr>
        <p:spPr bwMode="auto">
          <a:xfrm>
            <a:off x="4556997" y="1986987"/>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агрегации</a:t>
            </a:r>
          </a:p>
        </p:txBody>
      </p:sp>
      <p:sp>
        <p:nvSpPr>
          <p:cNvPr id="32" name="圆角矩形 75"/>
          <p:cNvSpPr/>
          <p:nvPr/>
        </p:nvSpPr>
        <p:spPr>
          <a:xfrm>
            <a:off x="6105420" y="1396907"/>
            <a:ext cx="5394258" cy="789988"/>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6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Каналы передачи контрольных heartbeat-сигналов межсетевых экранов в режиме горячего резервирования</a:t>
            </a:r>
          </a:p>
        </p:txBody>
      </p:sp>
    </p:spTree>
    <p:extLst>
      <p:ext uri="{BB962C8B-B14F-4D97-AF65-F5344CB8AC3E}">
        <p14:creationId xmlns:p14="http://schemas.microsoft.com/office/powerpoint/2010/main" val="22557954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dirty="0">
                <a:solidFill>
                  <a:schemeClr val="bg1">
                    <a:lumMod val="50000"/>
                  </a:schemeClr>
                </a:solidFill>
                <a:sym typeface="Huawei Sans" panose="020C0503030203020204" pitchFamily="34" charset="0"/>
              </a:rPr>
              <a:t>Требования к надежности сети</a:t>
            </a:r>
          </a:p>
          <a:p>
            <a:r>
              <a:rPr lang="ru-RU" b="1" dirty="0" smtClean="0">
                <a:sym typeface="Huawei Sans" panose="020C0503030203020204" pitchFamily="34" charset="0"/>
              </a:rPr>
              <a:t>Принципы </a:t>
            </a:r>
            <a:r>
              <a:rPr lang="ru-RU" b="1" dirty="0">
                <a:sym typeface="Huawei Sans" panose="020C0503030203020204" pitchFamily="34" charset="0"/>
              </a:rPr>
              <a:t>и </a:t>
            </a:r>
            <a:r>
              <a:rPr lang="ru-RU" b="1" dirty="0" smtClean="0">
                <a:sym typeface="Huawei Sans" panose="020C0503030203020204" pitchFamily="34" charset="0"/>
              </a:rPr>
              <a:t>конфигурация агрегирования </a:t>
            </a:r>
            <a:r>
              <a:rPr lang="ru-RU" b="1" dirty="0">
                <a:sym typeface="Huawei Sans" panose="020C0503030203020204" pitchFamily="34" charset="0"/>
              </a:rPr>
              <a:t>каналов</a:t>
            </a:r>
          </a:p>
          <a:p>
            <a:pPr lvl="1"/>
            <a:r>
              <a:rPr lang="ru-RU" dirty="0">
                <a:solidFill>
                  <a:schemeClr val="bg1">
                    <a:lumMod val="50000"/>
                  </a:schemeClr>
                </a:solidFill>
                <a:sym typeface="Huawei Sans" panose="020C0503030203020204" pitchFamily="34" charset="0"/>
              </a:rPr>
              <a:t>Принципы</a:t>
            </a:r>
          </a:p>
          <a:p>
            <a:pPr lvl="1"/>
            <a:r>
              <a:rPr lang="ru-RU" dirty="0">
                <a:solidFill>
                  <a:schemeClr val="bg1">
                    <a:lumMod val="50000"/>
                  </a:schemeClr>
                </a:solidFill>
                <a:sym typeface="Huawei Sans" panose="020C0503030203020204" pitchFamily="34" charset="0"/>
              </a:rPr>
              <a:t>Ручной режим</a:t>
            </a:r>
          </a:p>
          <a:p>
            <a:pPr lvl="1"/>
            <a:r>
              <a:rPr lang="ru-RU" dirty="0">
                <a:solidFill>
                  <a:schemeClr val="bg1">
                    <a:lumMod val="50000"/>
                  </a:schemeClr>
                </a:solidFill>
                <a:sym typeface="Huawei Sans" panose="020C0503030203020204" pitchFamily="34" charset="0"/>
              </a:rPr>
              <a:t>Режим LACP</a:t>
            </a:r>
          </a:p>
          <a:p>
            <a:pPr lvl="1"/>
            <a:r>
              <a:rPr lang="ru-RU" dirty="0">
                <a:solidFill>
                  <a:schemeClr val="bg1">
                    <a:lumMod val="50000"/>
                  </a:schemeClr>
                </a:solidFill>
                <a:sym typeface="Huawei Sans" panose="020C0503030203020204" pitchFamily="34" charset="0"/>
              </a:rPr>
              <a:t>Стандартные сценарии применения</a:t>
            </a:r>
          </a:p>
          <a:p>
            <a:pPr lvl="1">
              <a:buFont typeface="Huawei Sans" panose="020C0503030203020204" pitchFamily="34" charset="0"/>
              <a:buChar char="▪"/>
            </a:pPr>
            <a:r>
              <a:rPr lang="ru-RU" b="1" dirty="0">
                <a:sym typeface="Huawei Sans" panose="020C0503030203020204" pitchFamily="34" charset="0"/>
              </a:rPr>
              <a:t>Пример </a:t>
            </a:r>
            <a:r>
              <a:rPr lang="ru-RU" b="1" dirty="0" smtClean="0">
                <a:sym typeface="Huawei Sans" panose="020C0503030203020204" pitchFamily="34" charset="0"/>
              </a:rPr>
              <a:t>конфигурации</a:t>
            </a:r>
            <a:endParaRPr lang="ru-RU" b="1" dirty="0">
              <a:sym typeface="Huawei Sans" panose="020C0503030203020204" pitchFamily="34" charset="0"/>
            </a:endParaRPr>
          </a:p>
          <a:p>
            <a:r>
              <a:rPr lang="ru-RU" dirty="0">
                <a:solidFill>
                  <a:schemeClr val="bg1">
                    <a:lumMod val="50000"/>
                  </a:schemeClr>
                </a:solidFill>
                <a:sym typeface="Huawei Sans" panose="020C0503030203020204" pitchFamily="34" charset="0"/>
              </a:rPr>
              <a:t>Обзор технологий iStack и CSS</a:t>
            </a:r>
          </a:p>
        </p:txBody>
      </p:sp>
    </p:spTree>
    <p:extLst>
      <p:ext uri="{BB962C8B-B14F-4D97-AF65-F5344CB8AC3E}">
        <p14:creationId xmlns:p14="http://schemas.microsoft.com/office/powerpoint/2010/main" val="3651471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ru-RU" dirty="0"/>
              <a:t>Команды конфигурации (1)</a:t>
            </a:r>
          </a:p>
        </p:txBody>
      </p:sp>
      <p:sp>
        <p:nvSpPr>
          <p:cNvPr id="5" name="矩形 4"/>
          <p:cNvSpPr/>
          <p:nvPr/>
        </p:nvSpPr>
        <p:spPr>
          <a:xfrm>
            <a:off x="990875" y="1798096"/>
            <a:ext cx="10604557" cy="338422"/>
          </a:xfrm>
          <a:prstGeom prst="rect">
            <a:avLst/>
          </a:prstGeom>
          <a:solidFill>
            <a:srgbClr val="F4FBFE"/>
          </a:solidFill>
          <a:ln>
            <a:solidFill>
              <a:srgbClr val="99DFF9"/>
            </a:solidFill>
          </a:ln>
        </p:spPr>
        <p:txBody>
          <a:bodyPr wrap="square">
            <a:noAutofit/>
          </a:bodyPr>
          <a:lstStyle/>
          <a:p>
            <a:pPr fontAlgn="ct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a:t>
            </a:r>
            <a:r>
              <a:rPr lang="ru-RU" sz="1599" i="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trunk-id</a:t>
            </a:r>
          </a:p>
        </p:txBody>
      </p:sp>
      <p:sp>
        <p:nvSpPr>
          <p:cNvPr id="6" name="矩形 5"/>
          <p:cNvSpPr/>
          <p:nvPr/>
        </p:nvSpPr>
        <p:spPr>
          <a:xfrm>
            <a:off x="551169" y="1366118"/>
            <a:ext cx="11084902" cy="338422"/>
          </a:xfrm>
          <a:prstGeom prst="rect">
            <a:avLst/>
          </a:prstGeom>
        </p:spPr>
        <p:txBody>
          <a:bodyPr wrap="square">
            <a:noAutofit/>
          </a:bodyPr>
          <a:lstStyle/>
          <a:p>
            <a:pPr marL="342763" indent="-342763" fontAlgn="ctr">
              <a:buFont typeface="+mj-lt"/>
              <a:buAutoNum type="arabicPeriod"/>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Создание Eth-Trunk.</a:t>
            </a:r>
          </a:p>
        </p:txBody>
      </p:sp>
      <p:sp>
        <p:nvSpPr>
          <p:cNvPr id="7" name="矩形 6"/>
          <p:cNvSpPr/>
          <p:nvPr/>
        </p:nvSpPr>
        <p:spPr>
          <a:xfrm>
            <a:off x="889273" y="2230074"/>
            <a:ext cx="10604557" cy="400110"/>
          </a:xfrm>
          <a:prstGeom prst="rect">
            <a:avLst/>
          </a:prstGeom>
        </p:spPr>
        <p:txBody>
          <a:bodyPr wrap="square">
            <a:noAutofit/>
          </a:bodyPr>
          <a:lstStyle/>
          <a:p>
            <a:pPr fontAlgn="ctr">
              <a:lnSpc>
                <a:spcPts val="2399"/>
              </a:lnSpc>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Создается интерфейс Eth-Trunk, и отображается представление интерфейса Eth-Trunk.</a:t>
            </a:r>
          </a:p>
        </p:txBody>
      </p:sp>
      <p:sp>
        <p:nvSpPr>
          <p:cNvPr id="8" name="矩形 7"/>
          <p:cNvSpPr/>
          <p:nvPr/>
        </p:nvSpPr>
        <p:spPr>
          <a:xfrm>
            <a:off x="990875" y="3100541"/>
            <a:ext cx="10604557" cy="338422"/>
          </a:xfrm>
          <a:prstGeom prst="rect">
            <a:avLst/>
          </a:prstGeom>
          <a:solidFill>
            <a:srgbClr val="F4FBFE"/>
          </a:solidFill>
          <a:ln>
            <a:solidFill>
              <a:srgbClr val="99DFF9"/>
            </a:solidFill>
          </a:ln>
        </p:spPr>
        <p:txBody>
          <a:bodyPr wrap="square">
            <a:noAutofit/>
          </a:bodyPr>
          <a:lstStyle/>
          <a:p>
            <a:pPr fontAlgn="ct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mode</a:t>
            </a: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lacp | manual load-balance </a:t>
            </a: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p:txBody>
      </p:sp>
      <p:sp>
        <p:nvSpPr>
          <p:cNvPr id="9" name="矩形 8"/>
          <p:cNvSpPr/>
          <p:nvPr/>
        </p:nvSpPr>
        <p:spPr>
          <a:xfrm>
            <a:off x="551169" y="2668563"/>
            <a:ext cx="11084902" cy="338422"/>
          </a:xfrm>
          <a:prstGeom prst="rect">
            <a:avLst/>
          </a:prstGeom>
        </p:spPr>
        <p:txBody>
          <a:bodyPr wrap="square">
            <a:noAutofit/>
          </a:bodyPr>
          <a:lstStyle/>
          <a:p>
            <a:pPr marL="342763" indent="-342763" fontAlgn="ctr">
              <a:buFont typeface="+mj-lt"/>
              <a:buAutoNum type="arabicPeriod" startAt="2"/>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Настройка режима агрегирования каналов.</a:t>
            </a:r>
          </a:p>
        </p:txBody>
      </p:sp>
      <p:sp>
        <p:nvSpPr>
          <p:cNvPr id="10" name="矩形 9"/>
          <p:cNvSpPr/>
          <p:nvPr/>
        </p:nvSpPr>
        <p:spPr>
          <a:xfrm>
            <a:off x="889273" y="3440921"/>
            <a:ext cx="10604557" cy="707610"/>
          </a:xfrm>
          <a:prstGeom prst="rect">
            <a:avLst/>
          </a:prstGeom>
        </p:spPr>
        <p:txBody>
          <a:bodyPr wrap="square">
            <a:noAutofit/>
          </a:bodyPr>
          <a:lstStyle/>
          <a:p>
            <a:pPr fontAlgn="ctr">
              <a:lnSpc>
                <a:spcPts val="2399"/>
              </a:lnSpc>
            </a:pPr>
            <a:r>
              <a:rPr lang="ru-RU" sz="1400"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Чтобы включить режим LACP, выполните команду </a:t>
            </a:r>
            <a:r>
              <a:rPr lang="ru-RU" sz="1400"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mode lacp</a:t>
            </a:r>
            <a:r>
              <a:rPr lang="ru-RU" sz="1400"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 Чтобы включить ручной режим, выполните команду </a:t>
            </a:r>
            <a:r>
              <a:rPr lang="ru-RU" sz="1400"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mode manual load-balance</a:t>
            </a:r>
            <a:r>
              <a:rPr lang="ru-RU" sz="1400"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ts val="2399"/>
              </a:lnSpc>
            </a:pPr>
            <a:r>
              <a:rPr lang="ru-RU" sz="1400"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Примечание: </a:t>
            </a:r>
            <a:r>
              <a:rPr lang="ru-RU" sz="1400" dirty="0" smtClean="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режимы </a:t>
            </a:r>
            <a:r>
              <a:rPr lang="ru-RU" sz="1400"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агрегирования каналов на обоих концах должны быть одинаковыми.</a:t>
            </a:r>
          </a:p>
        </p:txBody>
      </p:sp>
      <p:sp>
        <p:nvSpPr>
          <p:cNvPr id="11" name="矩形 10"/>
          <p:cNvSpPr/>
          <p:nvPr/>
        </p:nvSpPr>
        <p:spPr>
          <a:xfrm>
            <a:off x="889273" y="4839628"/>
            <a:ext cx="10604557" cy="338422"/>
          </a:xfrm>
          <a:prstGeom prst="rect">
            <a:avLst/>
          </a:prstGeom>
          <a:solidFill>
            <a:srgbClr val="F4FBFE"/>
          </a:solidFill>
          <a:ln>
            <a:solidFill>
              <a:srgbClr val="99DFF9"/>
            </a:solidFill>
          </a:ln>
        </p:spPr>
        <p:txBody>
          <a:bodyPr wrap="square">
            <a:noAutofit/>
          </a:bodyPr>
          <a:lstStyle/>
          <a:p>
            <a:pPr fontAlgn="ct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[Huawei-GigabitEthernet0/0/1]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eth-trunk </a:t>
            </a:r>
            <a:r>
              <a:rPr lang="ru-RU" sz="1599" i="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trunk-id</a:t>
            </a:r>
          </a:p>
        </p:txBody>
      </p:sp>
      <p:sp>
        <p:nvSpPr>
          <p:cNvPr id="12" name="矩形 11"/>
          <p:cNvSpPr/>
          <p:nvPr/>
        </p:nvSpPr>
        <p:spPr>
          <a:xfrm>
            <a:off x="551169" y="4486953"/>
            <a:ext cx="11084902" cy="338422"/>
          </a:xfrm>
          <a:prstGeom prst="rect">
            <a:avLst/>
          </a:prstGeom>
        </p:spPr>
        <p:txBody>
          <a:bodyPr wrap="square">
            <a:noAutofit/>
          </a:bodyPr>
          <a:lstStyle/>
          <a:p>
            <a:pPr marL="342763" indent="-342763" fontAlgn="ctr">
              <a:buFont typeface="+mj-lt"/>
              <a:buAutoNum type="arabicPeriod" startAt="3"/>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Добавление интерфейса в Eth-Trunk (представление интерфейса Ethernet).</a:t>
            </a:r>
          </a:p>
        </p:txBody>
      </p:sp>
      <p:sp>
        <p:nvSpPr>
          <p:cNvPr id="13" name="矩形 12"/>
          <p:cNvSpPr/>
          <p:nvPr/>
        </p:nvSpPr>
        <p:spPr>
          <a:xfrm>
            <a:off x="889273" y="5163797"/>
            <a:ext cx="10604557" cy="707610"/>
          </a:xfrm>
          <a:prstGeom prst="rect">
            <a:avLst/>
          </a:prstGeom>
        </p:spPr>
        <p:txBody>
          <a:bodyPr wrap="square">
            <a:noAutofit/>
          </a:bodyPr>
          <a:lstStyle/>
          <a:p>
            <a:pPr fontAlgn="ctr">
              <a:lnSpc>
                <a:spcPts val="2399"/>
              </a:lnSpc>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В представлении интерфейса интерфейс добавляется в Eth-Trunk.</a:t>
            </a:r>
          </a:p>
          <a:p>
            <a:pPr fontAlgn="ctr">
              <a:lnSpc>
                <a:spcPts val="2399"/>
              </a:lnSpc>
            </a:pPr>
            <a:endParaRPr lang="en-US" altLang="zh-CN"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4245953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Команды конфигурации (2)</a:t>
            </a:r>
          </a:p>
        </p:txBody>
      </p:sp>
      <p:sp>
        <p:nvSpPr>
          <p:cNvPr id="3" name="矩形 2"/>
          <p:cNvSpPr/>
          <p:nvPr/>
        </p:nvSpPr>
        <p:spPr>
          <a:xfrm>
            <a:off x="990875" y="1798096"/>
            <a:ext cx="10604557" cy="338422"/>
          </a:xfrm>
          <a:prstGeom prst="rect">
            <a:avLst/>
          </a:prstGeom>
          <a:solidFill>
            <a:srgbClr val="F4FBFE"/>
          </a:solidFill>
          <a:ln>
            <a:solidFill>
              <a:srgbClr val="99DFF9"/>
            </a:solidFill>
          </a:ln>
        </p:spPr>
        <p:txBody>
          <a:bodyPr wrap="square">
            <a:noAutofit/>
          </a:bodyPr>
          <a:lstStyle/>
          <a:p>
            <a:pPr fontAlgn="ct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a:t>
            </a: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ru-RU" sz="1599" i="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interface-type { interface-number}</a:t>
            </a:r>
          </a:p>
        </p:txBody>
      </p:sp>
      <p:sp>
        <p:nvSpPr>
          <p:cNvPr id="4" name="矩形 3"/>
          <p:cNvSpPr/>
          <p:nvPr/>
        </p:nvSpPr>
        <p:spPr>
          <a:xfrm>
            <a:off x="551169" y="1366118"/>
            <a:ext cx="11084902" cy="338422"/>
          </a:xfrm>
          <a:prstGeom prst="rect">
            <a:avLst/>
          </a:prstGeom>
        </p:spPr>
        <p:txBody>
          <a:bodyPr wrap="square">
            <a:noAutofit/>
          </a:bodyPr>
          <a:lstStyle/>
          <a:p>
            <a:pPr marL="342763" indent="-342763" fontAlgn="ctr">
              <a:buFont typeface="+mj-lt"/>
              <a:buAutoNum type="arabicPeriod" startAt="4"/>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Добавление интерфейса в Eth-Trunk (представление Eth-Trunk).</a:t>
            </a:r>
          </a:p>
        </p:txBody>
      </p:sp>
      <p:sp>
        <p:nvSpPr>
          <p:cNvPr id="5" name="矩形 4"/>
          <p:cNvSpPr/>
          <p:nvPr/>
        </p:nvSpPr>
        <p:spPr>
          <a:xfrm>
            <a:off x="909594" y="2099873"/>
            <a:ext cx="10604557" cy="707886"/>
          </a:xfrm>
          <a:prstGeom prst="rect">
            <a:avLst/>
          </a:prstGeom>
        </p:spPr>
        <p:txBody>
          <a:bodyPr wrap="square">
            <a:noAutofit/>
          </a:bodyPr>
          <a:lstStyle/>
          <a:p>
            <a:pPr fontAlgn="ctr">
              <a:lnSpc>
                <a:spcPts val="2399"/>
              </a:lnSpc>
            </a:pPr>
            <a:r>
              <a:rPr lang="ru-RU" sz="1500"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В представлении Eth-Trunk интерфейс добавляется в Eth-Trunk. Чтобы добавить интерфейс к Eth-Trunk можно использовать любую из предыдущих команд.</a:t>
            </a:r>
          </a:p>
        </p:txBody>
      </p:sp>
      <p:sp>
        <p:nvSpPr>
          <p:cNvPr id="12" name="矩形 11"/>
          <p:cNvSpPr/>
          <p:nvPr/>
        </p:nvSpPr>
        <p:spPr>
          <a:xfrm>
            <a:off x="990875" y="3176340"/>
            <a:ext cx="10604557" cy="338422"/>
          </a:xfrm>
          <a:prstGeom prst="rect">
            <a:avLst/>
          </a:prstGeom>
          <a:solidFill>
            <a:srgbClr val="F4FBFE"/>
          </a:solidFill>
          <a:ln>
            <a:solidFill>
              <a:srgbClr val="99DFF9"/>
            </a:solidFill>
          </a:ln>
        </p:spPr>
        <p:txBody>
          <a:bodyPr wrap="square">
            <a:noAutofit/>
          </a:bodyPr>
          <a:lstStyle/>
          <a:p>
            <a:pPr fontAlgn="ct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mixed-rate link enable</a:t>
            </a:r>
          </a:p>
        </p:txBody>
      </p:sp>
      <p:sp>
        <p:nvSpPr>
          <p:cNvPr id="13" name="矩形 12"/>
          <p:cNvSpPr/>
          <p:nvPr/>
        </p:nvSpPr>
        <p:spPr>
          <a:xfrm>
            <a:off x="551169" y="2744361"/>
            <a:ext cx="11084902" cy="338422"/>
          </a:xfrm>
          <a:prstGeom prst="rect">
            <a:avLst/>
          </a:prstGeom>
        </p:spPr>
        <p:txBody>
          <a:bodyPr wrap="square">
            <a:noAutofit/>
          </a:bodyPr>
          <a:lstStyle/>
          <a:p>
            <a:pPr marL="342763" indent="-342763" fontAlgn="ctr">
              <a:buFont typeface="+mj-lt"/>
              <a:buAutoNum type="arabicPeriod" startAt="5"/>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Включение интерфейсов с разной скоростью для присоединения к одному интерфейсу Eth-Trunk.</a:t>
            </a:r>
          </a:p>
        </p:txBody>
      </p:sp>
      <p:sp>
        <p:nvSpPr>
          <p:cNvPr id="14" name="矩形 13"/>
          <p:cNvSpPr/>
          <p:nvPr/>
        </p:nvSpPr>
        <p:spPr>
          <a:xfrm>
            <a:off x="909594" y="3608318"/>
            <a:ext cx="10604557" cy="707610"/>
          </a:xfrm>
          <a:prstGeom prst="rect">
            <a:avLst/>
          </a:prstGeom>
        </p:spPr>
        <p:txBody>
          <a:bodyPr wrap="square">
            <a:noAutofit/>
          </a:bodyPr>
          <a:lstStyle/>
          <a:p>
            <a:pPr fontAlgn="ctr">
              <a:lnSpc>
                <a:spcPts val="2399"/>
              </a:lnSpc>
            </a:pPr>
            <a:r>
              <a:rPr lang="ru-RU" sz="1599" dirty="0">
                <a:latin typeface="Arial" panose="020B0604020202020204" pitchFamily="34" charset="0"/>
                <a:ea typeface="方正兰亭黑简体" panose="02000000000000000000" pitchFamily="2" charset="-122"/>
                <a:sym typeface="Huawei Sans" panose="020C0503030203020204" pitchFamily="34" charset="0"/>
              </a:rPr>
              <a:t>По умолчанию интерфейсы с разной скоростью не могут присоединяться к одному Eth-Trunk, только интерфейсы с одинаковой скоростью могут быть добавлены в один Eth-Trunk.</a:t>
            </a:r>
          </a:p>
        </p:txBody>
      </p:sp>
      <p:sp>
        <p:nvSpPr>
          <p:cNvPr id="16" name="矩形 15"/>
          <p:cNvSpPr/>
          <p:nvPr/>
        </p:nvSpPr>
        <p:spPr>
          <a:xfrm>
            <a:off x="990875" y="4777182"/>
            <a:ext cx="10604557" cy="338422"/>
          </a:xfrm>
          <a:prstGeom prst="rect">
            <a:avLst/>
          </a:prstGeom>
          <a:solidFill>
            <a:srgbClr val="F4FBFE"/>
          </a:solidFill>
          <a:ln>
            <a:solidFill>
              <a:srgbClr val="99DFF9"/>
            </a:solidFill>
          </a:ln>
        </p:spPr>
        <p:txBody>
          <a:bodyPr wrap="square">
            <a:noAutofit/>
          </a:bodyPr>
          <a:lstStyle/>
          <a:p>
            <a:pPr fontAlgn="ct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lacp priority </a:t>
            </a:r>
            <a:endParaRPr lang="ru-RU" sz="1599" i="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169" y="4345204"/>
            <a:ext cx="11084902" cy="338422"/>
          </a:xfrm>
          <a:prstGeom prst="rect">
            <a:avLst/>
          </a:prstGeom>
        </p:spPr>
        <p:txBody>
          <a:bodyPr wrap="square">
            <a:noAutofit/>
          </a:bodyPr>
          <a:lstStyle/>
          <a:p>
            <a:pPr marL="342763" indent="-342763" fontAlgn="ctr">
              <a:buFont typeface="+mj-lt"/>
              <a:buAutoNum type="arabicPeriod" startAt="6"/>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Настройка приоритета системы LACP.</a:t>
            </a:r>
          </a:p>
        </p:txBody>
      </p:sp>
      <p:sp>
        <p:nvSpPr>
          <p:cNvPr id="18" name="矩形 17"/>
          <p:cNvSpPr/>
          <p:nvPr/>
        </p:nvSpPr>
        <p:spPr>
          <a:xfrm>
            <a:off x="909594" y="5209161"/>
            <a:ext cx="10604557" cy="400110"/>
          </a:xfrm>
          <a:prstGeom prst="rect">
            <a:avLst/>
          </a:prstGeom>
        </p:spPr>
        <p:txBody>
          <a:bodyPr wrap="square">
            <a:noAutofit/>
          </a:bodyPr>
          <a:lstStyle/>
          <a:p>
            <a:pPr fontAlgn="ctr">
              <a:lnSpc>
                <a:spcPts val="2399"/>
              </a:lnSpc>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Меньшее значение приоритета указывает на более высокий приоритет системы LACP. По умолчанию приоритет LACP имеет значение 32768.</a:t>
            </a:r>
          </a:p>
        </p:txBody>
      </p:sp>
    </p:spTree>
    <p:extLst>
      <p:ext uri="{BB962C8B-B14F-4D97-AF65-F5344CB8AC3E}">
        <p14:creationId xmlns:p14="http://schemas.microsoft.com/office/powerpoint/2010/main" val="26867678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Команды конфигурации (3)</a:t>
            </a:r>
          </a:p>
        </p:txBody>
      </p:sp>
      <p:sp>
        <p:nvSpPr>
          <p:cNvPr id="3" name="矩形 2"/>
          <p:cNvSpPr/>
          <p:nvPr/>
        </p:nvSpPr>
        <p:spPr>
          <a:xfrm>
            <a:off x="980715" y="3370203"/>
            <a:ext cx="10604557" cy="338422"/>
          </a:xfrm>
          <a:prstGeom prst="rect">
            <a:avLst/>
          </a:prstGeom>
          <a:solidFill>
            <a:srgbClr val="F4FBFE"/>
          </a:solidFill>
          <a:ln>
            <a:solidFill>
              <a:srgbClr val="99DFF9"/>
            </a:solidFill>
          </a:ln>
        </p:spPr>
        <p:txBody>
          <a:bodyPr wrap="square">
            <a:noAutofit/>
          </a:bodyPr>
          <a:lstStyle/>
          <a:p>
            <a:pPr fontAlgn="ct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max active-linknumber </a:t>
            </a:r>
            <a:r>
              <a:rPr lang="ru-RU" sz="1599" i="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{number}</a:t>
            </a:r>
          </a:p>
        </p:txBody>
      </p:sp>
      <p:sp>
        <p:nvSpPr>
          <p:cNvPr id="4" name="矩形 3"/>
          <p:cNvSpPr/>
          <p:nvPr/>
        </p:nvSpPr>
        <p:spPr>
          <a:xfrm>
            <a:off x="551169" y="2958544"/>
            <a:ext cx="11084902" cy="338422"/>
          </a:xfrm>
          <a:prstGeom prst="rect">
            <a:avLst/>
          </a:prstGeom>
        </p:spPr>
        <p:txBody>
          <a:bodyPr wrap="square">
            <a:noAutofit/>
          </a:bodyPr>
          <a:lstStyle/>
          <a:p>
            <a:pPr marL="334963" indent="-334963" fontAlgn="ctr">
              <a:buFont typeface="+mj-lt"/>
              <a:buAutoNum type="arabicPeriod" startAt="8"/>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Настройка максимального количества активных интерфейсов.</a:t>
            </a:r>
          </a:p>
        </p:txBody>
      </p:sp>
      <p:sp>
        <p:nvSpPr>
          <p:cNvPr id="5" name="矩形 4"/>
          <p:cNvSpPr/>
          <p:nvPr/>
        </p:nvSpPr>
        <p:spPr>
          <a:xfrm>
            <a:off x="899433" y="3728945"/>
            <a:ext cx="10526967" cy="584519"/>
          </a:xfrm>
          <a:prstGeom prst="rect">
            <a:avLst/>
          </a:prstGeom>
        </p:spPr>
        <p:txBody>
          <a:bodyPr wrap="square">
            <a:noAutofit/>
          </a:bodyPr>
          <a:lstStyle/>
          <a:p>
            <a:pPr fontAlgn="ctr"/>
            <a:r>
              <a:rPr lang="ru-RU" sz="1400"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Убедитесь, что максимальное количество активных интерфейсов на локальном узле такое же, как и на одноранговом узле. Максимальное количество активных интерфейсов можно настроить только в режиме LACP.</a:t>
            </a:r>
          </a:p>
        </p:txBody>
      </p:sp>
      <p:sp>
        <p:nvSpPr>
          <p:cNvPr id="9" name="矩形 8"/>
          <p:cNvSpPr/>
          <p:nvPr/>
        </p:nvSpPr>
        <p:spPr>
          <a:xfrm>
            <a:off x="980715" y="1739993"/>
            <a:ext cx="10604557" cy="338422"/>
          </a:xfrm>
          <a:prstGeom prst="rect">
            <a:avLst/>
          </a:prstGeom>
          <a:solidFill>
            <a:srgbClr val="F4FBFE"/>
          </a:solidFill>
          <a:ln>
            <a:solidFill>
              <a:srgbClr val="99DFF9"/>
            </a:solidFill>
          </a:ln>
        </p:spPr>
        <p:txBody>
          <a:bodyPr wrap="square">
            <a:noAutofit/>
          </a:bodyPr>
          <a:lstStyle/>
          <a:p>
            <a:pPr fontAlgn="ct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[Huawei-GigabitEthernet0/0/1]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lacp priority </a:t>
            </a:r>
            <a:endParaRPr lang="ru-RU" sz="1599" i="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a:xfrm>
            <a:off x="551169" y="1308014"/>
            <a:ext cx="11084902" cy="338422"/>
          </a:xfrm>
          <a:prstGeom prst="rect">
            <a:avLst/>
          </a:prstGeom>
        </p:spPr>
        <p:txBody>
          <a:bodyPr wrap="square">
            <a:noAutofit/>
          </a:bodyPr>
          <a:lstStyle/>
          <a:p>
            <a:pPr marL="342763" indent="-342763" fontAlgn="ctr">
              <a:buFont typeface="+mj-lt"/>
              <a:buAutoNum type="arabicPeriod" startAt="7"/>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Настройка приоритета интерфейса LACP.</a:t>
            </a:r>
          </a:p>
        </p:txBody>
      </p:sp>
      <p:sp>
        <p:nvSpPr>
          <p:cNvPr id="11" name="矩形 10"/>
          <p:cNvSpPr/>
          <p:nvPr/>
        </p:nvSpPr>
        <p:spPr>
          <a:xfrm>
            <a:off x="899433" y="2111730"/>
            <a:ext cx="10685839" cy="830612"/>
          </a:xfrm>
          <a:prstGeom prst="rect">
            <a:avLst/>
          </a:prstGeom>
        </p:spPr>
        <p:txBody>
          <a:bodyPr wrap="square">
            <a:noAutofit/>
          </a:bodyPr>
          <a:lstStyle/>
          <a:p>
            <a:pPr fontAlgn="ctr"/>
            <a:r>
              <a:rPr lang="ru-RU" sz="1400" dirty="0">
                <a:latin typeface="Arial" panose="020B0604020202020204" pitchFamily="34" charset="0"/>
                <a:ea typeface="方正兰亭黑简体" panose="02000000000000000000" pitchFamily="2" charset="-122"/>
                <a:sym typeface="Huawei Sans" panose="020C0503030203020204" pitchFamily="34" charset="0"/>
              </a:rPr>
              <a:t>Приоритет интерфейса LACP установлен в представлении интерфейса. По умолчанию приоритет интерфейса LACP имеет значение 32768. Меньшее значение приоритета указывает на более высокий приоритет интерфейса LACP.</a:t>
            </a:r>
          </a:p>
          <a:p>
            <a:pPr fontAlgn="ctr"/>
            <a:r>
              <a:rPr lang="ru-RU" sz="1400"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Запустить эту команду можно только после того, как интерфейс будет добавлен в Eth-Trunk.</a:t>
            </a:r>
          </a:p>
        </p:txBody>
      </p:sp>
      <p:sp>
        <p:nvSpPr>
          <p:cNvPr id="12" name="矩形 11"/>
          <p:cNvSpPr/>
          <p:nvPr/>
        </p:nvSpPr>
        <p:spPr>
          <a:xfrm>
            <a:off x="980715" y="4803472"/>
            <a:ext cx="10604557" cy="338422"/>
          </a:xfrm>
          <a:prstGeom prst="rect">
            <a:avLst/>
          </a:prstGeom>
          <a:solidFill>
            <a:srgbClr val="F4FBFE"/>
          </a:solidFill>
          <a:ln>
            <a:solidFill>
              <a:srgbClr val="99DFF9"/>
            </a:solidFill>
          </a:ln>
        </p:spPr>
        <p:txBody>
          <a:bodyPr wrap="square">
            <a:noAutofit/>
          </a:bodyPr>
          <a:lstStyle/>
          <a:p>
            <a:pPr fontAlgn="ct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ru-RU" sz="1599" b="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least active-linknumber </a:t>
            </a:r>
            <a:r>
              <a:rPr lang="ru-RU" sz="1599" i="1"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{number}</a:t>
            </a:r>
          </a:p>
        </p:txBody>
      </p:sp>
      <p:sp>
        <p:nvSpPr>
          <p:cNvPr id="13" name="矩形 12"/>
          <p:cNvSpPr/>
          <p:nvPr/>
        </p:nvSpPr>
        <p:spPr>
          <a:xfrm>
            <a:off x="551169" y="4391813"/>
            <a:ext cx="11084902" cy="338422"/>
          </a:xfrm>
          <a:prstGeom prst="rect">
            <a:avLst/>
          </a:prstGeom>
        </p:spPr>
        <p:txBody>
          <a:bodyPr wrap="square">
            <a:noAutofit/>
          </a:bodyPr>
          <a:lstStyle/>
          <a:p>
            <a:pPr marL="334963" indent="-334963" fontAlgn="ctr">
              <a:buFont typeface="+mj-lt"/>
              <a:buAutoNum type="arabicPeriod" startAt="9"/>
            </a:pPr>
            <a:r>
              <a:rPr lang="ru-RU" sz="1599" dirty="0">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Настройка минимального количества активных интерфейсов.</a:t>
            </a:r>
          </a:p>
        </p:txBody>
      </p:sp>
      <p:sp>
        <p:nvSpPr>
          <p:cNvPr id="14" name="矩形 13"/>
          <p:cNvSpPr/>
          <p:nvPr/>
        </p:nvSpPr>
        <p:spPr>
          <a:xfrm>
            <a:off x="899433" y="5164331"/>
            <a:ext cx="10604557" cy="1077218"/>
          </a:xfrm>
          <a:prstGeom prst="rect">
            <a:avLst/>
          </a:prstGeom>
        </p:spPr>
        <p:txBody>
          <a:bodyPr wrap="square">
            <a:noAutofit/>
          </a:bodyPr>
          <a:lstStyle/>
          <a:p>
            <a:pPr fontAlgn="ctr"/>
            <a:r>
              <a:rPr lang="ru-RU" sz="1400" dirty="0">
                <a:latin typeface="Arial" panose="020B0604020202020204" pitchFamily="34" charset="0"/>
                <a:ea typeface="方正兰亭黑简体" panose="02000000000000000000" pitchFamily="2" charset="-122"/>
                <a:sym typeface="Huawei Sans" panose="020C0503030203020204" pitchFamily="34" charset="0"/>
              </a:rPr>
              <a:t>Минимальное количество активных интерфейсов может быть различным на локальном и одноранговом узлах и может быть настроено как в ручном режиме, так и в режиме LACP.</a:t>
            </a:r>
          </a:p>
          <a:p>
            <a:pPr fontAlgn="ctr"/>
            <a:r>
              <a:rPr lang="ru-RU" sz="1400" dirty="0">
                <a:latin typeface="Arial" panose="020B0604020202020204" pitchFamily="34" charset="0"/>
                <a:ea typeface="方正兰亭黑简体" panose="02000000000000000000" pitchFamily="2" charset="-122"/>
                <a:sym typeface="Huawei Sans" panose="020C0503030203020204" pitchFamily="34" charset="0"/>
              </a:rPr>
              <a:t>Минимальное количество активных интерфейсов настраивается для обеспечения минимальной пропускной способности. Если количество активных каналов меньше нижнего порогового значения, интерфейс Eth-Trunk отключается.</a:t>
            </a:r>
          </a:p>
        </p:txBody>
      </p:sp>
    </p:spTree>
    <p:extLst>
      <p:ext uri="{BB962C8B-B14F-4D97-AF65-F5344CB8AC3E}">
        <p14:creationId xmlns:p14="http://schemas.microsoft.com/office/powerpoint/2010/main" val="40430524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flipH="1">
            <a:off x="1647185" y="2735234"/>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p:nvPr/>
        </p:nvCxnSpPr>
        <p:spPr bwMode="auto">
          <a:xfrm flipH="1">
            <a:off x="1647185" y="2916331"/>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 name="标题 1"/>
          <p:cNvSpPr>
            <a:spLocks noGrp="1"/>
          </p:cNvSpPr>
          <p:nvPr>
            <p:ph type="title"/>
          </p:nvPr>
        </p:nvSpPr>
        <p:spPr>
          <a:xfrm>
            <a:off x="1594799" y="452604"/>
            <a:ext cx="10151113" cy="640800"/>
          </a:xfrm>
        </p:spPr>
        <p:txBody>
          <a:bodyPr/>
          <a:lstStyle/>
          <a:p>
            <a:r>
              <a:rPr lang="ru-RU" dirty="0"/>
              <a:t>Пример конфигурации Eth-Trunk в ручном режиме</a:t>
            </a:r>
          </a:p>
        </p:txBody>
      </p:sp>
      <p:pic>
        <p:nvPicPr>
          <p:cNvPr id="3" name="图片 2" descr="通用交换机.png">
            <a:extLst>
              <a:ext uri="{FF2B5EF4-FFF2-40B4-BE49-F238E27FC236}">
                <a16:creationId xmlns="" xmlns:a16="http://schemas.microsoft.com/office/drawing/2014/main" id="{5583757F-4C12-471A-A130-6DAAF82105FA}"/>
              </a:ext>
            </a:extLst>
          </p:cNvPr>
          <p:cNvPicPr>
            <a:picLocks noChangeAspect="1"/>
          </p:cNvPicPr>
          <p:nvPr/>
        </p:nvPicPr>
        <p:blipFill>
          <a:blip r:embed="rId3" cstate="print"/>
          <a:stretch>
            <a:fillRect/>
          </a:stretch>
        </p:blipFill>
        <p:spPr>
          <a:xfrm>
            <a:off x="1099602" y="2565198"/>
            <a:ext cx="539789" cy="441645"/>
          </a:xfrm>
          <a:prstGeom prst="rect">
            <a:avLst/>
          </a:prstGeom>
        </p:spPr>
      </p:pic>
      <p:sp>
        <p:nvSpPr>
          <p:cNvPr id="4" name="TextBox 4">
            <a:extLst>
              <a:ext uri="{FF2B5EF4-FFF2-40B4-BE49-F238E27FC236}">
                <a16:creationId xmlns="" xmlns:a16="http://schemas.microsoft.com/office/drawing/2014/main" id="{0C4059EF-1483-411E-A63F-9C2727B11E24}"/>
              </a:ext>
            </a:extLst>
          </p:cNvPr>
          <p:cNvSpPr txBox="1"/>
          <p:nvPr/>
        </p:nvSpPr>
        <p:spPr>
          <a:xfrm>
            <a:off x="982408" y="2988308"/>
            <a:ext cx="674991" cy="307777"/>
          </a:xfrm>
          <a:prstGeom prst="rect">
            <a:avLst/>
          </a:prstGeom>
          <a:noFill/>
        </p:spPr>
        <p:txBody>
          <a:bodyPr wrap="square" rtlCol="0">
            <a:noAutofit/>
          </a:bodyPr>
          <a:lstStyle/>
          <a:p>
            <a:pPr algn="ctr" fontAlgn="ctr"/>
            <a:r>
              <a:rPr lang="ru-RU" sz="1400" b="1" dirty="0">
                <a:latin typeface="Arial" panose="020B0604020202020204" pitchFamily="34" charset="0"/>
                <a:ea typeface="方正兰亭黑简体" panose="02000000000000000000" pitchFamily="2" charset="-122"/>
                <a:sym typeface="Huawei Sans" panose="020C0503030203020204" pitchFamily="34" charset="0"/>
              </a:rPr>
              <a:t>SW1</a:t>
            </a:r>
          </a:p>
        </p:txBody>
      </p:sp>
      <p:pic>
        <p:nvPicPr>
          <p:cNvPr id="5" name="图片 4" descr="通用交换机.png">
            <a:extLst>
              <a:ext uri="{FF2B5EF4-FFF2-40B4-BE49-F238E27FC236}">
                <a16:creationId xmlns="" xmlns:a16="http://schemas.microsoft.com/office/drawing/2014/main" id="{5583757F-4C12-471A-A130-6DAAF82105FA}"/>
              </a:ext>
            </a:extLst>
          </p:cNvPr>
          <p:cNvPicPr>
            <a:picLocks noChangeAspect="1"/>
          </p:cNvPicPr>
          <p:nvPr/>
        </p:nvPicPr>
        <p:blipFill>
          <a:blip r:embed="rId3" cstate="print"/>
          <a:stretch>
            <a:fillRect/>
          </a:stretch>
        </p:blipFill>
        <p:spPr>
          <a:xfrm>
            <a:off x="4790484" y="2565198"/>
            <a:ext cx="539789" cy="441645"/>
          </a:xfrm>
          <a:prstGeom prst="rect">
            <a:avLst/>
          </a:prstGeom>
        </p:spPr>
      </p:pic>
      <p:sp>
        <p:nvSpPr>
          <p:cNvPr id="6" name="TextBox 4">
            <a:extLst>
              <a:ext uri="{FF2B5EF4-FFF2-40B4-BE49-F238E27FC236}">
                <a16:creationId xmlns="" xmlns:a16="http://schemas.microsoft.com/office/drawing/2014/main" id="{0C4059EF-1483-411E-A63F-9C2727B11E24}"/>
              </a:ext>
            </a:extLst>
          </p:cNvPr>
          <p:cNvSpPr txBox="1"/>
          <p:nvPr/>
        </p:nvSpPr>
        <p:spPr>
          <a:xfrm>
            <a:off x="4772482" y="2988308"/>
            <a:ext cx="665280" cy="307777"/>
          </a:xfrm>
          <a:prstGeom prst="rect">
            <a:avLst/>
          </a:prstGeom>
          <a:noFill/>
        </p:spPr>
        <p:txBody>
          <a:bodyPr wrap="square" rtlCol="0">
            <a:noAutofit/>
          </a:bodyPr>
          <a:lstStyle/>
          <a:p>
            <a:pPr algn="ctr" fontAlgn="ctr"/>
            <a:r>
              <a:rPr lang="ru-RU" sz="1400"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11" name="TextBox 4">
            <a:extLst>
              <a:ext uri="{FF2B5EF4-FFF2-40B4-BE49-F238E27FC236}">
                <a16:creationId xmlns="" xmlns:a16="http://schemas.microsoft.com/office/drawing/2014/main" id="{0C4059EF-1483-411E-A63F-9C2727B11E24}"/>
              </a:ext>
            </a:extLst>
          </p:cNvPr>
          <p:cNvSpPr txBox="1"/>
          <p:nvPr/>
        </p:nvSpPr>
        <p:spPr>
          <a:xfrm>
            <a:off x="1601494" y="2492095"/>
            <a:ext cx="738512" cy="243139"/>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GE0/0/1</a:t>
            </a:r>
          </a:p>
        </p:txBody>
      </p:sp>
      <p:sp>
        <p:nvSpPr>
          <p:cNvPr id="12" name="TextBox 4">
            <a:extLst>
              <a:ext uri="{FF2B5EF4-FFF2-40B4-BE49-F238E27FC236}">
                <a16:creationId xmlns="" xmlns:a16="http://schemas.microsoft.com/office/drawing/2014/main" id="{0C4059EF-1483-411E-A63F-9C2727B11E24}"/>
              </a:ext>
            </a:extLst>
          </p:cNvPr>
          <p:cNvSpPr txBox="1"/>
          <p:nvPr/>
        </p:nvSpPr>
        <p:spPr>
          <a:xfrm>
            <a:off x="1601494" y="2693191"/>
            <a:ext cx="738512" cy="253817"/>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GE0/0/2</a:t>
            </a:r>
          </a:p>
        </p:txBody>
      </p:sp>
      <p:sp>
        <p:nvSpPr>
          <p:cNvPr id="14" name="TextBox 4">
            <a:extLst>
              <a:ext uri="{FF2B5EF4-FFF2-40B4-BE49-F238E27FC236}">
                <a16:creationId xmlns="" xmlns:a16="http://schemas.microsoft.com/office/drawing/2014/main" id="{0C4059EF-1483-411E-A63F-9C2727B11E24}"/>
              </a:ext>
            </a:extLst>
          </p:cNvPr>
          <p:cNvSpPr txBox="1"/>
          <p:nvPr/>
        </p:nvSpPr>
        <p:spPr>
          <a:xfrm>
            <a:off x="3960519" y="2492095"/>
            <a:ext cx="851865" cy="243139"/>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GE0/0/1</a:t>
            </a:r>
          </a:p>
        </p:txBody>
      </p:sp>
      <p:sp>
        <p:nvSpPr>
          <p:cNvPr id="15" name="TextBox 4">
            <a:extLst>
              <a:ext uri="{FF2B5EF4-FFF2-40B4-BE49-F238E27FC236}">
                <a16:creationId xmlns="" xmlns:a16="http://schemas.microsoft.com/office/drawing/2014/main" id="{0C4059EF-1483-411E-A63F-9C2727B11E24}"/>
              </a:ext>
            </a:extLst>
          </p:cNvPr>
          <p:cNvSpPr txBox="1"/>
          <p:nvPr/>
        </p:nvSpPr>
        <p:spPr>
          <a:xfrm>
            <a:off x="3960519" y="2693191"/>
            <a:ext cx="851865" cy="253817"/>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GE0/0/2</a:t>
            </a:r>
          </a:p>
        </p:txBody>
      </p:sp>
      <p:grpSp>
        <p:nvGrpSpPr>
          <p:cNvPr id="17" name="组合 16">
            <a:extLst>
              <a:ext uri="{FF2B5EF4-FFF2-40B4-BE49-F238E27FC236}">
                <a16:creationId xmlns="" xmlns:a16="http://schemas.microsoft.com/office/drawing/2014/main" id="{2C6D8F46-1254-485A-AB3D-7A037411E3DA}"/>
              </a:ext>
            </a:extLst>
          </p:cNvPr>
          <p:cNvGrpSpPr/>
          <p:nvPr/>
        </p:nvGrpSpPr>
        <p:grpSpPr>
          <a:xfrm>
            <a:off x="2570198" y="2461012"/>
            <a:ext cx="1160129" cy="628405"/>
            <a:chOff x="6623190" y="5220119"/>
            <a:chExt cx="1129417" cy="228830"/>
          </a:xfrm>
          <a:solidFill>
            <a:srgbClr val="F4FBFE"/>
          </a:solidFill>
        </p:grpSpPr>
        <p:sp>
          <p:nvSpPr>
            <p:cNvPr id="18" name="任意多边形: 形状 67">
              <a:extLst>
                <a:ext uri="{FF2B5EF4-FFF2-40B4-BE49-F238E27FC236}">
                  <a16:creationId xmlns="" xmlns:a16="http://schemas.microsoft.com/office/drawing/2014/main"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9" name="椭圆 18">
              <a:extLst>
                <a:ext uri="{FF2B5EF4-FFF2-40B4-BE49-F238E27FC236}">
                  <a16:creationId xmlns="" xmlns:a16="http://schemas.microsoft.com/office/drawing/2014/main"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sp>
        <p:nvSpPr>
          <p:cNvPr id="20" name="TextBox 120">
            <a:extLst>
              <a:ext uri="{FF2B5EF4-FFF2-40B4-BE49-F238E27FC236}">
                <a16:creationId xmlns="" xmlns:a16="http://schemas.microsoft.com/office/drawing/2014/main" id="{890033A1-CB2B-46C1-843C-A395BBB7F123}"/>
              </a:ext>
            </a:extLst>
          </p:cNvPr>
          <p:cNvSpPr txBox="1"/>
          <p:nvPr/>
        </p:nvSpPr>
        <p:spPr>
          <a:xfrm>
            <a:off x="2185288" y="2097501"/>
            <a:ext cx="187436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a:t>
            </a:r>
          </a:p>
        </p:txBody>
      </p:sp>
      <p:sp>
        <p:nvSpPr>
          <p:cNvPr id="22" name="文本占位符 3"/>
          <p:cNvSpPr txBox="1">
            <a:spLocks/>
          </p:cNvSpPr>
          <p:nvPr/>
        </p:nvSpPr>
        <p:spPr bwMode="auto">
          <a:xfrm>
            <a:off x="446088" y="3722491"/>
            <a:ext cx="5649911" cy="1750584"/>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a:spcBef>
                <a:spcPts val="600"/>
              </a:spcBef>
              <a:spcAft>
                <a:spcPts val="0"/>
              </a:spcAft>
              <a:buClrTx/>
              <a:buSzPct val="100000"/>
              <a:buFont typeface="Arial" panose="020B0604020202020204" pitchFamily="34" charset="0"/>
              <a:buChar char="•"/>
            </a:pPr>
            <a:r>
              <a:rPr lang="ru-RU" sz="1600" dirty="0">
                <a:latin typeface="Arial" panose="020B0604020202020204" pitchFamily="34" charset="0"/>
                <a:ea typeface="方正兰亭黑简体" panose="02000000000000000000" pitchFamily="2" charset="-122"/>
                <a:sym typeface="Huawei Sans" panose="020C0503030203020204" pitchFamily="34" charset="0"/>
              </a:rPr>
              <a:t>Описание требований:</a:t>
            </a:r>
          </a:p>
          <a:p>
            <a:pPr marL="558800" lvl="1" indent="-250825" defTabSz="914034">
              <a:spcBef>
                <a:spcPts val="600"/>
              </a:spcBef>
              <a:spcAft>
                <a:spcPts val="0"/>
              </a:spcAft>
              <a:buClrTx/>
              <a:buSzPct val="100000"/>
              <a:buFont typeface="Huawei Sans" panose="020C0503030203020204" pitchFamily="34" charset="0"/>
              <a:buChar char="▫"/>
            </a:pPr>
            <a:r>
              <a:rPr lang="ru-RU" sz="1400" dirty="0">
                <a:latin typeface="Arial" panose="020B0604020202020204" pitchFamily="34" charset="0"/>
                <a:ea typeface="方正兰亭黑简体" panose="02000000000000000000" pitchFamily="2" charset="-122"/>
                <a:sym typeface="Huawei Sans" panose="020C0503030203020204" pitchFamily="34" charset="0"/>
              </a:rPr>
              <a:t>SW1 и SW2 подключены к сетям VLAN 10 и VLAN 20.</a:t>
            </a:r>
          </a:p>
          <a:p>
            <a:pPr marL="558800" lvl="1" indent="-250825" defTabSz="914034">
              <a:spcBef>
                <a:spcPts val="600"/>
              </a:spcBef>
              <a:spcAft>
                <a:spcPts val="0"/>
              </a:spcAft>
              <a:buClrTx/>
              <a:buSzPct val="100000"/>
              <a:buFont typeface="Huawei Sans" panose="020C0503030203020204" pitchFamily="34" charset="0"/>
              <a:buChar char="▫"/>
            </a:pPr>
            <a:r>
              <a:rPr lang="ru-RU" sz="1400" dirty="0">
                <a:latin typeface="Arial" panose="020B0604020202020204" pitchFamily="34" charset="0"/>
                <a:ea typeface="方正兰亭黑简体" panose="02000000000000000000" pitchFamily="2" charset="-122"/>
                <a:sym typeface="Huawei Sans" panose="020C0503030203020204" pitchFamily="34" charset="0"/>
              </a:rPr>
              <a:t>SW1 и SW2 подключены через два канала Ethernet. Чтобы обеспечить резервирование каналов и повысить надежность передачи, сконфигурируйте Eth-Trunk в ручном режиме между SW1 и SW2.</a:t>
            </a:r>
          </a:p>
        </p:txBody>
      </p:sp>
      <p:sp>
        <p:nvSpPr>
          <p:cNvPr id="23" name="文本框 22"/>
          <p:cNvSpPr txBox="1"/>
          <p:nvPr/>
        </p:nvSpPr>
        <p:spPr>
          <a:xfrm>
            <a:off x="6367086" y="2251329"/>
            <a:ext cx="5266516" cy="1102049"/>
          </a:xfrm>
          <a:prstGeom prst="rect">
            <a:avLst/>
          </a:prstGeom>
          <a:solidFill>
            <a:srgbClr val="F4FBFE"/>
          </a:solidFill>
          <a:ln>
            <a:solidFill>
              <a:srgbClr val="99DFF9"/>
            </a:solidFill>
          </a:ln>
        </p:spPr>
        <p:txBody>
          <a:bodyPr wrap="square" rtlCol="0" anchor="ctr">
            <a:noAutofit/>
          </a:bodyPr>
          <a:lstStyle/>
          <a:p>
            <a:pPr fontAlgn="ct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1</a:t>
            </a:r>
          </a:p>
          <a:p>
            <a:pPr fontAlgn="ct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 gigabitethernet 0/0/1 to 0/0/2</a:t>
            </a:r>
          </a:p>
          <a:p>
            <a:pPr fontAlgn="ct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port link-type trunk</a:t>
            </a:r>
          </a:p>
          <a:p>
            <a:pPr fontAlgn="ct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port trunk allow-pass vlan 10 20</a:t>
            </a:r>
          </a:p>
        </p:txBody>
      </p:sp>
      <p:sp>
        <p:nvSpPr>
          <p:cNvPr id="24" name="文本框 23"/>
          <p:cNvSpPr txBox="1"/>
          <p:nvPr/>
        </p:nvSpPr>
        <p:spPr>
          <a:xfrm>
            <a:off x="6367086" y="1690982"/>
            <a:ext cx="2271076" cy="338426"/>
          </a:xfrm>
          <a:prstGeom prst="rect">
            <a:avLst/>
          </a:prstGeom>
          <a:noFill/>
        </p:spPr>
        <p:txBody>
          <a:bodyPr wrap="square" rtlCol="0">
            <a:noAutofit/>
          </a:bodyPr>
          <a:lstStyle/>
          <a:p>
            <a:pPr fontAlgn="ctr"/>
            <a:r>
              <a:rPr lang="ru-RU" sz="1599"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Конфигурация SW1:</a:t>
            </a:r>
          </a:p>
        </p:txBody>
      </p:sp>
      <p:sp>
        <p:nvSpPr>
          <p:cNvPr id="25" name="文本框 24"/>
          <p:cNvSpPr txBox="1"/>
          <p:nvPr/>
        </p:nvSpPr>
        <p:spPr>
          <a:xfrm>
            <a:off x="6367086" y="4533501"/>
            <a:ext cx="5266516" cy="1135465"/>
          </a:xfrm>
          <a:prstGeom prst="rect">
            <a:avLst/>
          </a:prstGeom>
          <a:solidFill>
            <a:srgbClr val="F4FBFE"/>
          </a:solidFill>
          <a:ln>
            <a:solidFill>
              <a:srgbClr val="99DFF9"/>
            </a:solidFill>
          </a:ln>
        </p:spPr>
        <p:txBody>
          <a:bodyPr wrap="square" rtlCol="0" anchor="ctr">
            <a:noAutofit/>
          </a:bodyPr>
          <a:lstStyle/>
          <a:p>
            <a:pPr fontAlgn="ct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1</a:t>
            </a:r>
          </a:p>
          <a:p>
            <a:pPr fontAlgn="ct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 gigabitethernet 0/0/1 to 0/0/2</a:t>
            </a:r>
          </a:p>
          <a:p>
            <a:pPr fontAlgn="ct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port link-type trunk</a:t>
            </a:r>
          </a:p>
          <a:p>
            <a:pPr fontAlgn="ct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port trunk allow-pass vlan 10 20</a:t>
            </a:r>
          </a:p>
        </p:txBody>
      </p:sp>
      <p:sp>
        <p:nvSpPr>
          <p:cNvPr id="26" name="文本框 25"/>
          <p:cNvSpPr txBox="1"/>
          <p:nvPr/>
        </p:nvSpPr>
        <p:spPr>
          <a:xfrm>
            <a:off x="6367086" y="3936681"/>
            <a:ext cx="2523995" cy="338426"/>
          </a:xfrm>
          <a:prstGeom prst="rect">
            <a:avLst/>
          </a:prstGeom>
          <a:noFill/>
        </p:spPr>
        <p:txBody>
          <a:bodyPr wrap="square" rtlCol="0">
            <a:noAutofit/>
          </a:bodyPr>
          <a:lstStyle/>
          <a:p>
            <a:pPr fontAlgn="ctr"/>
            <a:r>
              <a:rPr lang="ru-RU" sz="1599"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Конфигурация SW2:</a:t>
            </a:r>
          </a:p>
        </p:txBody>
      </p:sp>
    </p:spTree>
    <p:extLst>
      <p:ext uri="{BB962C8B-B14F-4D97-AF65-F5344CB8AC3E}">
        <p14:creationId xmlns:p14="http://schemas.microsoft.com/office/powerpoint/2010/main" val="5829600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Пример конфигурации Eth-Trunk в режиме LACP (1)</a:t>
            </a:r>
          </a:p>
        </p:txBody>
      </p:sp>
      <p:cxnSp>
        <p:nvCxnSpPr>
          <p:cNvPr id="3" name="直接连接符 2"/>
          <p:cNvCxnSpPr/>
          <p:nvPr/>
        </p:nvCxnSpPr>
        <p:spPr bwMode="auto">
          <a:xfrm flipH="1">
            <a:off x="1648860" y="2354340"/>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 name="直接连接符 3"/>
          <p:cNvCxnSpPr/>
          <p:nvPr/>
        </p:nvCxnSpPr>
        <p:spPr bwMode="auto">
          <a:xfrm flipH="1">
            <a:off x="1648860" y="2535437"/>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 name="直接连接符 4"/>
          <p:cNvCxnSpPr/>
          <p:nvPr/>
        </p:nvCxnSpPr>
        <p:spPr bwMode="auto">
          <a:xfrm flipH="1">
            <a:off x="1648860" y="2726694"/>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 name="图片 5" descr="通用交换机.png">
            <a:extLst>
              <a:ext uri="{FF2B5EF4-FFF2-40B4-BE49-F238E27FC236}">
                <a16:creationId xmlns="" xmlns:a16="http://schemas.microsoft.com/office/drawing/2014/main" id="{5583757F-4C12-471A-A130-6DAAF82105FA}"/>
              </a:ext>
            </a:extLst>
          </p:cNvPr>
          <p:cNvPicPr>
            <a:picLocks noChangeAspect="1"/>
          </p:cNvPicPr>
          <p:nvPr/>
        </p:nvPicPr>
        <p:blipFill>
          <a:blip r:embed="rId3" cstate="print"/>
          <a:stretch>
            <a:fillRect/>
          </a:stretch>
        </p:blipFill>
        <p:spPr>
          <a:xfrm>
            <a:off x="1101277" y="2326420"/>
            <a:ext cx="539789" cy="441645"/>
          </a:xfrm>
          <a:prstGeom prst="rect">
            <a:avLst/>
          </a:prstGeom>
        </p:spPr>
      </p:pic>
      <p:sp>
        <p:nvSpPr>
          <p:cNvPr id="7" name="TextBox 4">
            <a:extLst>
              <a:ext uri="{FF2B5EF4-FFF2-40B4-BE49-F238E27FC236}">
                <a16:creationId xmlns="" xmlns:a16="http://schemas.microsoft.com/office/drawing/2014/main" id="{0C4059EF-1483-411E-A63F-9C2727B11E24}"/>
              </a:ext>
            </a:extLst>
          </p:cNvPr>
          <p:cNvSpPr txBox="1"/>
          <p:nvPr/>
        </p:nvSpPr>
        <p:spPr>
          <a:xfrm>
            <a:off x="1011677" y="2749530"/>
            <a:ext cx="647397" cy="320556"/>
          </a:xfrm>
          <a:prstGeom prst="rect">
            <a:avLst/>
          </a:prstGeom>
          <a:noFill/>
        </p:spPr>
        <p:txBody>
          <a:bodyPr wrap="square" rtlCol="0">
            <a:noAutofit/>
          </a:bodyPr>
          <a:lstStyle/>
          <a:p>
            <a:pPr algn="ctr" fontAlgn="ctr"/>
            <a:r>
              <a:rPr lang="ru-RU" sz="1400" b="1" dirty="0">
                <a:latin typeface="Arial" panose="020B0604020202020204" pitchFamily="34" charset="0"/>
                <a:ea typeface="方正兰亭黑简体" panose="02000000000000000000" pitchFamily="2" charset="-122"/>
                <a:sym typeface="Huawei Sans" panose="020C0503030203020204" pitchFamily="34" charset="0"/>
              </a:rPr>
              <a:t>SW1</a:t>
            </a:r>
          </a:p>
        </p:txBody>
      </p:sp>
      <p:pic>
        <p:nvPicPr>
          <p:cNvPr id="8" name="图片 7" descr="通用交换机.png">
            <a:extLst>
              <a:ext uri="{FF2B5EF4-FFF2-40B4-BE49-F238E27FC236}">
                <a16:creationId xmlns="" xmlns:a16="http://schemas.microsoft.com/office/drawing/2014/main" id="{5583757F-4C12-471A-A130-6DAAF82105FA}"/>
              </a:ext>
            </a:extLst>
          </p:cNvPr>
          <p:cNvPicPr>
            <a:picLocks noChangeAspect="1"/>
          </p:cNvPicPr>
          <p:nvPr/>
        </p:nvPicPr>
        <p:blipFill>
          <a:blip r:embed="rId3" cstate="print"/>
          <a:stretch>
            <a:fillRect/>
          </a:stretch>
        </p:blipFill>
        <p:spPr>
          <a:xfrm>
            <a:off x="4792159" y="2326420"/>
            <a:ext cx="539789" cy="441645"/>
          </a:xfrm>
          <a:prstGeom prst="rect">
            <a:avLst/>
          </a:prstGeom>
        </p:spPr>
      </p:pic>
      <p:sp>
        <p:nvSpPr>
          <p:cNvPr id="9" name="TextBox 4">
            <a:extLst>
              <a:ext uri="{FF2B5EF4-FFF2-40B4-BE49-F238E27FC236}">
                <a16:creationId xmlns="" xmlns:a16="http://schemas.microsoft.com/office/drawing/2014/main" id="{0C4059EF-1483-411E-A63F-9C2727B11E24}"/>
              </a:ext>
            </a:extLst>
          </p:cNvPr>
          <p:cNvSpPr txBox="1"/>
          <p:nvPr/>
        </p:nvSpPr>
        <p:spPr>
          <a:xfrm>
            <a:off x="4774157" y="2749530"/>
            <a:ext cx="663605" cy="320556"/>
          </a:xfrm>
          <a:prstGeom prst="rect">
            <a:avLst/>
          </a:prstGeom>
          <a:noFill/>
        </p:spPr>
        <p:txBody>
          <a:bodyPr wrap="square" rtlCol="0">
            <a:noAutofit/>
          </a:bodyPr>
          <a:lstStyle/>
          <a:p>
            <a:pPr algn="ctr" fontAlgn="ctr"/>
            <a:r>
              <a:rPr lang="ru-RU" sz="1400"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10" name="TextBox 4">
            <a:extLst>
              <a:ext uri="{FF2B5EF4-FFF2-40B4-BE49-F238E27FC236}">
                <a16:creationId xmlns="" xmlns:a16="http://schemas.microsoft.com/office/drawing/2014/main" id="{0C4059EF-1483-411E-A63F-9C2727B11E24}"/>
              </a:ext>
            </a:extLst>
          </p:cNvPr>
          <p:cNvSpPr txBox="1"/>
          <p:nvPr/>
        </p:nvSpPr>
        <p:spPr>
          <a:xfrm>
            <a:off x="1603169" y="2131520"/>
            <a:ext cx="768725" cy="243337"/>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GE0/0/1</a:t>
            </a:r>
          </a:p>
        </p:txBody>
      </p:sp>
      <p:sp>
        <p:nvSpPr>
          <p:cNvPr id="11" name="TextBox 4">
            <a:extLst>
              <a:ext uri="{FF2B5EF4-FFF2-40B4-BE49-F238E27FC236}">
                <a16:creationId xmlns="" xmlns:a16="http://schemas.microsoft.com/office/drawing/2014/main" id="{0C4059EF-1483-411E-A63F-9C2727B11E24}"/>
              </a:ext>
            </a:extLst>
          </p:cNvPr>
          <p:cNvSpPr txBox="1"/>
          <p:nvPr/>
        </p:nvSpPr>
        <p:spPr>
          <a:xfrm>
            <a:off x="1603169" y="2312298"/>
            <a:ext cx="768725" cy="223140"/>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GE0/0/2</a:t>
            </a:r>
          </a:p>
        </p:txBody>
      </p:sp>
      <p:sp>
        <p:nvSpPr>
          <p:cNvPr id="12" name="TextBox 4">
            <a:extLst>
              <a:ext uri="{FF2B5EF4-FFF2-40B4-BE49-F238E27FC236}">
                <a16:creationId xmlns="" xmlns:a16="http://schemas.microsoft.com/office/drawing/2014/main" id="{0C4059EF-1483-411E-A63F-9C2727B11E24}"/>
              </a:ext>
            </a:extLst>
          </p:cNvPr>
          <p:cNvSpPr txBox="1"/>
          <p:nvPr/>
        </p:nvSpPr>
        <p:spPr>
          <a:xfrm>
            <a:off x="1603169" y="2508699"/>
            <a:ext cx="768725" cy="259366"/>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GE0/0/3</a:t>
            </a:r>
          </a:p>
        </p:txBody>
      </p:sp>
      <p:sp>
        <p:nvSpPr>
          <p:cNvPr id="13" name="TextBox 4">
            <a:extLst>
              <a:ext uri="{FF2B5EF4-FFF2-40B4-BE49-F238E27FC236}">
                <a16:creationId xmlns="" xmlns:a16="http://schemas.microsoft.com/office/drawing/2014/main" id="{0C4059EF-1483-411E-A63F-9C2727B11E24}"/>
              </a:ext>
            </a:extLst>
          </p:cNvPr>
          <p:cNvSpPr txBox="1"/>
          <p:nvPr/>
        </p:nvSpPr>
        <p:spPr>
          <a:xfrm>
            <a:off x="4028976" y="2131521"/>
            <a:ext cx="785084" cy="231262"/>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GE0/0/1</a:t>
            </a:r>
          </a:p>
        </p:txBody>
      </p:sp>
      <p:sp>
        <p:nvSpPr>
          <p:cNvPr id="14" name="TextBox 4">
            <a:extLst>
              <a:ext uri="{FF2B5EF4-FFF2-40B4-BE49-F238E27FC236}">
                <a16:creationId xmlns="" xmlns:a16="http://schemas.microsoft.com/office/drawing/2014/main" id="{0C4059EF-1483-411E-A63F-9C2727B11E24}"/>
              </a:ext>
            </a:extLst>
          </p:cNvPr>
          <p:cNvSpPr txBox="1"/>
          <p:nvPr/>
        </p:nvSpPr>
        <p:spPr>
          <a:xfrm>
            <a:off x="4061331" y="2312297"/>
            <a:ext cx="752729" cy="241742"/>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GE0/0/2</a:t>
            </a:r>
          </a:p>
        </p:txBody>
      </p:sp>
      <p:sp>
        <p:nvSpPr>
          <p:cNvPr id="15" name="TextBox 4">
            <a:extLst>
              <a:ext uri="{FF2B5EF4-FFF2-40B4-BE49-F238E27FC236}">
                <a16:creationId xmlns="" xmlns:a16="http://schemas.microsoft.com/office/drawing/2014/main" id="{0C4059EF-1483-411E-A63F-9C2727B11E24}"/>
              </a:ext>
            </a:extLst>
          </p:cNvPr>
          <p:cNvSpPr txBox="1"/>
          <p:nvPr/>
        </p:nvSpPr>
        <p:spPr>
          <a:xfrm>
            <a:off x="4028114" y="2508699"/>
            <a:ext cx="785946" cy="253817"/>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GE0/0/3</a:t>
            </a:r>
          </a:p>
        </p:txBody>
      </p:sp>
      <p:grpSp>
        <p:nvGrpSpPr>
          <p:cNvPr id="16" name="组合 15">
            <a:extLst>
              <a:ext uri="{FF2B5EF4-FFF2-40B4-BE49-F238E27FC236}">
                <a16:creationId xmlns="" xmlns:a16="http://schemas.microsoft.com/office/drawing/2014/main" id="{2C6D8F46-1254-485A-AB3D-7A037411E3DA}"/>
              </a:ext>
            </a:extLst>
          </p:cNvPr>
          <p:cNvGrpSpPr/>
          <p:nvPr/>
        </p:nvGrpSpPr>
        <p:grpSpPr>
          <a:xfrm>
            <a:off x="2571873" y="2222234"/>
            <a:ext cx="1160129" cy="628405"/>
            <a:chOff x="6623190" y="5220119"/>
            <a:chExt cx="1129417" cy="228830"/>
          </a:xfrm>
          <a:solidFill>
            <a:srgbClr val="F4FBFE"/>
          </a:solidFill>
        </p:grpSpPr>
        <p:sp>
          <p:nvSpPr>
            <p:cNvPr id="17" name="任意多边形: 形状 67">
              <a:extLst>
                <a:ext uri="{FF2B5EF4-FFF2-40B4-BE49-F238E27FC236}">
                  <a16:creationId xmlns="" xmlns:a16="http://schemas.microsoft.com/office/drawing/2014/main"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8" name="椭圆 17">
              <a:extLst>
                <a:ext uri="{FF2B5EF4-FFF2-40B4-BE49-F238E27FC236}">
                  <a16:creationId xmlns="" xmlns:a16="http://schemas.microsoft.com/office/drawing/2014/main"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sp>
        <p:nvSpPr>
          <p:cNvPr id="19" name="TextBox 120">
            <a:extLst>
              <a:ext uri="{FF2B5EF4-FFF2-40B4-BE49-F238E27FC236}">
                <a16:creationId xmlns="" xmlns:a16="http://schemas.microsoft.com/office/drawing/2014/main" id="{890033A1-CB2B-46C1-843C-A395BBB7F123}"/>
              </a:ext>
            </a:extLst>
          </p:cNvPr>
          <p:cNvSpPr txBox="1"/>
          <p:nvPr/>
        </p:nvSpPr>
        <p:spPr>
          <a:xfrm>
            <a:off x="2186963" y="1858723"/>
            <a:ext cx="187436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a:t>
            </a:r>
          </a:p>
        </p:txBody>
      </p:sp>
      <p:sp>
        <p:nvSpPr>
          <p:cNvPr id="20" name="文本占位符 3"/>
          <p:cNvSpPr txBox="1">
            <a:spLocks/>
          </p:cNvSpPr>
          <p:nvPr/>
        </p:nvSpPr>
        <p:spPr bwMode="auto">
          <a:xfrm>
            <a:off x="446089" y="3051551"/>
            <a:ext cx="5649911" cy="2383205"/>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a:spcBef>
                <a:spcPts val="600"/>
              </a:spcBef>
              <a:spcAft>
                <a:spcPts val="0"/>
              </a:spcAft>
              <a:buClrTx/>
              <a:buSzPct val="100000"/>
              <a:buFont typeface="Arial" panose="020B0604020202020204" pitchFamily="34" charset="0"/>
              <a:buChar char="•"/>
            </a:pPr>
            <a:r>
              <a:rPr lang="ru-RU" sz="1600" dirty="0">
                <a:latin typeface="Arial" panose="020B0604020202020204" pitchFamily="34" charset="0"/>
                <a:ea typeface="方正兰亭黑简体" panose="02000000000000000000" pitchFamily="2" charset="-122"/>
                <a:sym typeface="Huawei Sans" panose="020C0503030203020204" pitchFamily="34" charset="0"/>
              </a:rPr>
              <a:t>Описание требований:</a:t>
            </a:r>
          </a:p>
          <a:p>
            <a:pPr marL="568325" lvl="1" indent="-242888" defTabSz="914034">
              <a:spcBef>
                <a:spcPts val="600"/>
              </a:spcBef>
              <a:spcAft>
                <a:spcPts val="0"/>
              </a:spcAft>
              <a:buClrTx/>
              <a:buSzPct val="100000"/>
              <a:buFont typeface="Huawei Sans" panose="020C0503030203020204" pitchFamily="34" charset="0"/>
              <a:buChar char="▫"/>
            </a:pPr>
            <a:r>
              <a:rPr lang="ru-RU" sz="1400" dirty="0">
                <a:latin typeface="Arial" panose="020B0604020202020204" pitchFamily="34" charset="0"/>
                <a:ea typeface="方正兰亭黑简体" panose="02000000000000000000" pitchFamily="2" charset="-122"/>
                <a:sym typeface="Huawei Sans" panose="020C0503030203020204" pitchFamily="34" charset="0"/>
              </a:rPr>
              <a:t>SW1 и SW2 подключены к сетям VLAN 10 и VLAN 20.</a:t>
            </a:r>
          </a:p>
          <a:p>
            <a:pPr marL="568325" lvl="1" indent="-242888" defTabSz="914034">
              <a:spcBef>
                <a:spcPts val="600"/>
              </a:spcBef>
              <a:spcAft>
                <a:spcPts val="0"/>
              </a:spcAft>
              <a:buClrTx/>
              <a:buSzPct val="100000"/>
              <a:buFont typeface="Huawei Sans" panose="020C0503030203020204" pitchFamily="34" charset="0"/>
              <a:buChar char="▫"/>
            </a:pPr>
            <a:r>
              <a:rPr lang="ru-RU" sz="1400" dirty="0">
                <a:latin typeface="Arial" panose="020B0604020202020204" pitchFamily="34" charset="0"/>
                <a:ea typeface="方正兰亭黑简体" panose="02000000000000000000" pitchFamily="2" charset="-122"/>
                <a:sym typeface="Huawei Sans" panose="020C0503030203020204" pitchFamily="34" charset="0"/>
              </a:rPr>
              <a:t>SW1 и SW2 подключены через три канала Ethernet. Чтобы обеспечить резервирование каналов и повысить надежность передачи, сконфигурируйте </a:t>
            </a:r>
            <a:r>
              <a:rPr lang="ru-RU" sz="1400" dirty="0" smtClean="0">
                <a:latin typeface="Arial" panose="020B0604020202020204" pitchFamily="34" charset="0"/>
                <a:ea typeface="方正兰亭黑简体" panose="02000000000000000000" pitchFamily="2" charset="-122"/>
                <a:sym typeface="Huawei Sans" panose="020C0503030203020204" pitchFamily="34" charset="0"/>
              </a:rPr>
              <a:t> Eth-Trunk </a:t>
            </a:r>
            <a:r>
              <a:rPr lang="ru-RU" sz="1400" dirty="0">
                <a:latin typeface="Arial" panose="020B0604020202020204" pitchFamily="34" charset="0"/>
                <a:ea typeface="方正兰亭黑简体" panose="02000000000000000000" pitchFamily="2" charset="-122"/>
                <a:sym typeface="Huawei Sans" panose="020C0503030203020204" pitchFamily="34" charset="0"/>
              </a:rPr>
              <a:t>в режиме LACP между SW1 и SW2, настройте приоритет </a:t>
            </a:r>
            <a:r>
              <a:rPr lang="ru-RU" sz="1400" dirty="0" smtClean="0">
                <a:latin typeface="Arial" panose="020B0604020202020204" pitchFamily="34" charset="0"/>
                <a:ea typeface="方正兰亭黑简体" panose="02000000000000000000" pitchFamily="2" charset="-122"/>
                <a:sym typeface="Huawei Sans" panose="020C0503030203020204" pitchFamily="34" charset="0"/>
              </a:rPr>
              <a:t>вручную, чтобы сконфигурировать SW1 </a:t>
            </a:r>
            <a:r>
              <a:rPr lang="ru-RU" sz="1400" dirty="0">
                <a:latin typeface="Arial" panose="020B0604020202020204" pitchFamily="34" charset="0"/>
                <a:ea typeface="方正兰亭黑简体" panose="02000000000000000000" pitchFamily="2" charset="-122"/>
                <a:sym typeface="Huawei Sans" panose="020C0503030203020204" pitchFamily="34" charset="0"/>
              </a:rPr>
              <a:t>в качестве </a:t>
            </a:r>
            <a:r>
              <a:rPr lang="ru-RU" sz="1400" dirty="0" smtClean="0">
                <a:latin typeface="Arial" panose="020B0604020202020204" pitchFamily="34" charset="0"/>
                <a:ea typeface="方正兰亭黑简体" panose="02000000000000000000" pitchFamily="2" charset="-122"/>
                <a:sym typeface="Huawei Sans" panose="020C0503030203020204" pitchFamily="34" charset="0"/>
              </a:rPr>
              <a:t>Actor. Установите </a:t>
            </a:r>
            <a:r>
              <a:rPr lang="ru-RU" sz="1400" dirty="0">
                <a:latin typeface="Arial" panose="020B0604020202020204" pitchFamily="34" charset="0"/>
                <a:ea typeface="方正兰亭黑简体" panose="02000000000000000000" pitchFamily="2" charset="-122"/>
                <a:sym typeface="Huawei Sans" panose="020C0503030203020204" pitchFamily="34" charset="0"/>
              </a:rPr>
              <a:t>для максимального количества активных интерфейсов значение 2. Другой канал работает как резервный канал.</a:t>
            </a:r>
          </a:p>
        </p:txBody>
      </p:sp>
      <p:sp>
        <p:nvSpPr>
          <p:cNvPr id="21" name="文本框 20"/>
          <p:cNvSpPr txBox="1"/>
          <p:nvPr/>
        </p:nvSpPr>
        <p:spPr>
          <a:xfrm>
            <a:off x="6392973" y="2312297"/>
            <a:ext cx="5352940" cy="2716903"/>
          </a:xfrm>
          <a:prstGeom prst="rect">
            <a:avLst/>
          </a:prstGeom>
          <a:solidFill>
            <a:srgbClr val="F4FBFE"/>
          </a:solidFill>
          <a:ln>
            <a:solidFill>
              <a:srgbClr val="99DFF9"/>
            </a:solidFill>
          </a:ln>
        </p:spPr>
        <p:txBody>
          <a:bodyPr wrap="square" bIns="180000" rtlCol="0" anchor="ctr">
            <a:noAutofit/>
          </a:bodyPr>
          <a:lstStyle/>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1</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mode lacp</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max active-linknumber 2</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 gigabitethernet 0/0/1 to 0/0/3</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port link-type trunk</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port trunk allow-pass vlan 10 20</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quit</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lacp priority 30000</a:t>
            </a:r>
          </a:p>
        </p:txBody>
      </p:sp>
      <p:sp>
        <p:nvSpPr>
          <p:cNvPr id="22" name="文本框 21"/>
          <p:cNvSpPr txBox="1"/>
          <p:nvPr/>
        </p:nvSpPr>
        <p:spPr>
          <a:xfrm>
            <a:off x="6392973" y="1855144"/>
            <a:ext cx="2644023" cy="338426"/>
          </a:xfrm>
          <a:prstGeom prst="rect">
            <a:avLst/>
          </a:prstGeom>
          <a:noFill/>
        </p:spPr>
        <p:txBody>
          <a:bodyPr wrap="square" rtlCol="0">
            <a:noAutofit/>
          </a:bodyPr>
          <a:lstStyle/>
          <a:p>
            <a:pPr fontAlgn="ctr"/>
            <a:r>
              <a:rPr lang="ru-RU" sz="1599"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Конфигурация SW1:</a:t>
            </a:r>
          </a:p>
        </p:txBody>
      </p:sp>
    </p:spTree>
    <p:extLst>
      <p:ext uri="{BB962C8B-B14F-4D97-AF65-F5344CB8AC3E}">
        <p14:creationId xmlns:p14="http://schemas.microsoft.com/office/powerpoint/2010/main" val="3512021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ru-RU" dirty="0"/>
              <a:t>По окончании данного курса слушатели получат следующие знания и навыки:</a:t>
            </a:r>
          </a:p>
          <a:p>
            <a:pPr lvl="1"/>
            <a:r>
              <a:rPr lang="ru-RU" dirty="0" smtClean="0"/>
              <a:t>функции </a:t>
            </a:r>
            <a:r>
              <a:rPr lang="ru-RU" dirty="0"/>
              <a:t>агрегирования каналов</a:t>
            </a:r>
          </a:p>
          <a:p>
            <a:pPr lvl="1"/>
            <a:r>
              <a:rPr lang="ru-RU" dirty="0"/>
              <a:t>типы агрегирования каналов</a:t>
            </a:r>
          </a:p>
          <a:p>
            <a:pPr lvl="1"/>
            <a:r>
              <a:rPr lang="ru-RU" dirty="0"/>
              <a:t>процесс согласования агрегирования каналов в режиме протокола агрегирования каналов (Link Aggregation Control Protocol, LACP</a:t>
            </a:r>
            <a:r>
              <a:rPr lang="ru-RU" dirty="0" smtClean="0"/>
              <a:t>)</a:t>
            </a:r>
            <a:endParaRPr lang="ru-RU" dirty="0"/>
          </a:p>
          <a:p>
            <a:pPr lvl="1"/>
            <a:r>
              <a:rPr lang="ru-RU" dirty="0"/>
              <a:t>преимущества и принципы </a:t>
            </a:r>
            <a:r>
              <a:rPr lang="ru-RU" dirty="0" smtClean="0"/>
              <a:t>технологий </a:t>
            </a:r>
            <a:r>
              <a:rPr lang="ru-RU" dirty="0"/>
              <a:t>iStack и </a:t>
            </a:r>
            <a:r>
              <a:rPr lang="ru-RU" dirty="0" smtClean="0"/>
              <a:t>CSS</a:t>
            </a:r>
            <a:endParaRPr lang="ru-RU" dirty="0"/>
          </a:p>
          <a:p>
            <a:pPr lvl="1"/>
            <a:r>
              <a:rPr lang="ru-RU" dirty="0"/>
              <a:t>общие приложения и сетевые технологии агрегирования каналов и технологий стекирования.</a:t>
            </a:r>
          </a:p>
        </p:txBody>
      </p:sp>
    </p:spTree>
    <p:extLst>
      <p:ext uri="{BB962C8B-B14F-4D97-AF65-F5344CB8AC3E}">
        <p14:creationId xmlns:p14="http://schemas.microsoft.com/office/powerpoint/2010/main" val="30139481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Пример конфигурации Eth-Trunk в режиме LACP (2)</a:t>
            </a:r>
          </a:p>
        </p:txBody>
      </p:sp>
      <p:sp>
        <p:nvSpPr>
          <p:cNvPr id="21" name="文本框 20"/>
          <p:cNvSpPr txBox="1"/>
          <p:nvPr/>
        </p:nvSpPr>
        <p:spPr>
          <a:xfrm>
            <a:off x="6392973" y="2321538"/>
            <a:ext cx="5352940" cy="2435287"/>
          </a:xfrm>
          <a:prstGeom prst="rect">
            <a:avLst/>
          </a:prstGeom>
          <a:solidFill>
            <a:srgbClr val="F4FBFE"/>
          </a:solidFill>
          <a:ln>
            <a:solidFill>
              <a:srgbClr val="99DFF9"/>
            </a:solidFill>
          </a:ln>
        </p:spPr>
        <p:txBody>
          <a:bodyPr wrap="square" bIns="180000" rtlCol="0" anchor="ctr">
            <a:noAutofit/>
          </a:bodyPr>
          <a:lstStyle/>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1</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mode lacp</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max active-linknumber 2</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 gigabitethernet 0/0/1 to 0/0/3</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port link-type trunk</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port trunk allow-pass vlan 10 20</a:t>
            </a:r>
          </a:p>
          <a:p>
            <a:pPr fontAlgn="ctr">
              <a:lnSpc>
                <a:spcPts val="2399"/>
              </a:lnSpc>
            </a:pPr>
            <a:r>
              <a:rPr lang="ru-RU" sz="1399"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ru-RU" sz="1399" b="1" dirty="0">
                <a:solidFill>
                  <a:prstClr val="black"/>
                </a:solidFill>
                <a:latin typeface="Arial" panose="020B0604020202020204" pitchFamily="34" charset="0"/>
                <a:ea typeface="方正兰亭黑简体" panose="02000000000000000000" pitchFamily="2" charset="-122"/>
                <a:cs typeface="Courier New" panose="02070309020205020404" pitchFamily="49" charset="0"/>
                <a:sym typeface="Huawei Sans" panose="020C0503030203020204" pitchFamily="34" charset="0"/>
              </a:rPr>
              <a:t>quit</a:t>
            </a:r>
          </a:p>
        </p:txBody>
      </p:sp>
      <p:cxnSp>
        <p:nvCxnSpPr>
          <p:cNvPr id="23" name="直接连接符 22"/>
          <p:cNvCxnSpPr/>
          <p:nvPr/>
        </p:nvCxnSpPr>
        <p:spPr bwMode="auto">
          <a:xfrm flipH="1">
            <a:off x="1648860" y="2354340"/>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24"/>
          <p:cNvCxnSpPr/>
          <p:nvPr/>
        </p:nvCxnSpPr>
        <p:spPr bwMode="auto">
          <a:xfrm flipH="1">
            <a:off x="1648860" y="2535437"/>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p:nvPr/>
        </p:nvCxnSpPr>
        <p:spPr bwMode="auto">
          <a:xfrm flipH="1">
            <a:off x="1648860" y="2726694"/>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7" name="图片 26" descr="通用交换机.png">
            <a:extLst>
              <a:ext uri="{FF2B5EF4-FFF2-40B4-BE49-F238E27FC236}">
                <a16:creationId xmlns="" xmlns:a16="http://schemas.microsoft.com/office/drawing/2014/main" id="{5583757F-4C12-471A-A130-6DAAF82105FA}"/>
              </a:ext>
            </a:extLst>
          </p:cNvPr>
          <p:cNvPicPr>
            <a:picLocks noChangeAspect="1"/>
          </p:cNvPicPr>
          <p:nvPr/>
        </p:nvPicPr>
        <p:blipFill>
          <a:blip r:embed="rId3" cstate="print"/>
          <a:stretch>
            <a:fillRect/>
          </a:stretch>
        </p:blipFill>
        <p:spPr>
          <a:xfrm>
            <a:off x="1101277" y="2326420"/>
            <a:ext cx="539789" cy="441645"/>
          </a:xfrm>
          <a:prstGeom prst="rect">
            <a:avLst/>
          </a:prstGeom>
        </p:spPr>
      </p:pic>
      <p:sp>
        <p:nvSpPr>
          <p:cNvPr id="28" name="TextBox 4">
            <a:extLst>
              <a:ext uri="{FF2B5EF4-FFF2-40B4-BE49-F238E27FC236}">
                <a16:creationId xmlns="" xmlns:a16="http://schemas.microsoft.com/office/drawing/2014/main" id="{0C4059EF-1483-411E-A63F-9C2727B11E24}"/>
              </a:ext>
            </a:extLst>
          </p:cNvPr>
          <p:cNvSpPr txBox="1"/>
          <p:nvPr/>
        </p:nvSpPr>
        <p:spPr>
          <a:xfrm>
            <a:off x="1013025" y="2749530"/>
            <a:ext cx="646050" cy="315007"/>
          </a:xfrm>
          <a:prstGeom prst="rect">
            <a:avLst/>
          </a:prstGeom>
          <a:noFill/>
        </p:spPr>
        <p:txBody>
          <a:bodyPr wrap="square" rtlCol="0">
            <a:noAutofit/>
          </a:bodyPr>
          <a:lstStyle/>
          <a:p>
            <a:pPr algn="ctr" fontAlgn="ctr"/>
            <a:r>
              <a:rPr lang="ru-RU" sz="1400" b="1" dirty="0">
                <a:latin typeface="Arial" panose="020B0604020202020204" pitchFamily="34" charset="0"/>
                <a:ea typeface="方正兰亭黑简体" panose="02000000000000000000" pitchFamily="2" charset="-122"/>
                <a:sym typeface="Huawei Sans" panose="020C0503030203020204" pitchFamily="34" charset="0"/>
              </a:rPr>
              <a:t>SW1</a:t>
            </a:r>
          </a:p>
        </p:txBody>
      </p:sp>
      <p:pic>
        <p:nvPicPr>
          <p:cNvPr id="29" name="图片 28" descr="通用交换机.png">
            <a:extLst>
              <a:ext uri="{FF2B5EF4-FFF2-40B4-BE49-F238E27FC236}">
                <a16:creationId xmlns="" xmlns:a16="http://schemas.microsoft.com/office/drawing/2014/main" id="{5583757F-4C12-471A-A130-6DAAF82105FA}"/>
              </a:ext>
            </a:extLst>
          </p:cNvPr>
          <p:cNvPicPr>
            <a:picLocks noChangeAspect="1"/>
          </p:cNvPicPr>
          <p:nvPr/>
        </p:nvPicPr>
        <p:blipFill>
          <a:blip r:embed="rId3" cstate="print"/>
          <a:stretch>
            <a:fillRect/>
          </a:stretch>
        </p:blipFill>
        <p:spPr>
          <a:xfrm>
            <a:off x="4792159" y="2326420"/>
            <a:ext cx="539789" cy="441645"/>
          </a:xfrm>
          <a:prstGeom prst="rect">
            <a:avLst/>
          </a:prstGeom>
        </p:spPr>
      </p:pic>
      <p:sp>
        <p:nvSpPr>
          <p:cNvPr id="30" name="TextBox 4">
            <a:extLst>
              <a:ext uri="{FF2B5EF4-FFF2-40B4-BE49-F238E27FC236}">
                <a16:creationId xmlns="" xmlns:a16="http://schemas.microsoft.com/office/drawing/2014/main" id="{0C4059EF-1483-411E-A63F-9C2727B11E24}"/>
              </a:ext>
            </a:extLst>
          </p:cNvPr>
          <p:cNvSpPr txBox="1"/>
          <p:nvPr/>
        </p:nvSpPr>
        <p:spPr>
          <a:xfrm>
            <a:off x="4774157" y="2749530"/>
            <a:ext cx="731698" cy="315007"/>
          </a:xfrm>
          <a:prstGeom prst="rect">
            <a:avLst/>
          </a:prstGeom>
          <a:noFill/>
        </p:spPr>
        <p:txBody>
          <a:bodyPr wrap="square" rtlCol="0">
            <a:noAutofit/>
          </a:bodyPr>
          <a:lstStyle/>
          <a:p>
            <a:pPr algn="ctr" fontAlgn="ctr"/>
            <a:r>
              <a:rPr lang="ru-RU" sz="1400" b="1" dirty="0">
                <a:latin typeface="Arial" panose="020B0604020202020204" pitchFamily="34" charset="0"/>
                <a:ea typeface="方正兰亭黑简体" panose="02000000000000000000" pitchFamily="2" charset="-122"/>
                <a:sym typeface="Huawei Sans" panose="020C0503030203020204" pitchFamily="34" charset="0"/>
              </a:rPr>
              <a:t>SW2</a:t>
            </a:r>
          </a:p>
        </p:txBody>
      </p:sp>
      <p:sp>
        <p:nvSpPr>
          <p:cNvPr id="31" name="TextBox 4">
            <a:extLst>
              <a:ext uri="{FF2B5EF4-FFF2-40B4-BE49-F238E27FC236}">
                <a16:creationId xmlns="" xmlns:a16="http://schemas.microsoft.com/office/drawing/2014/main" id="{0C4059EF-1483-411E-A63F-9C2727B11E24}"/>
              </a:ext>
            </a:extLst>
          </p:cNvPr>
          <p:cNvSpPr txBox="1"/>
          <p:nvPr/>
        </p:nvSpPr>
        <p:spPr>
          <a:xfrm>
            <a:off x="1603169" y="2131520"/>
            <a:ext cx="794797" cy="243337"/>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GE0/0/1</a:t>
            </a:r>
          </a:p>
        </p:txBody>
      </p:sp>
      <p:sp>
        <p:nvSpPr>
          <p:cNvPr id="32" name="TextBox 4">
            <a:extLst>
              <a:ext uri="{FF2B5EF4-FFF2-40B4-BE49-F238E27FC236}">
                <a16:creationId xmlns="" xmlns:a16="http://schemas.microsoft.com/office/drawing/2014/main" id="{0C4059EF-1483-411E-A63F-9C2727B11E24}"/>
              </a:ext>
            </a:extLst>
          </p:cNvPr>
          <p:cNvSpPr txBox="1"/>
          <p:nvPr/>
        </p:nvSpPr>
        <p:spPr>
          <a:xfrm>
            <a:off x="1603169" y="2312297"/>
            <a:ext cx="794797" cy="253817"/>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GE0/0/2</a:t>
            </a:r>
          </a:p>
        </p:txBody>
      </p:sp>
      <p:sp>
        <p:nvSpPr>
          <p:cNvPr id="33" name="TextBox 4">
            <a:extLst>
              <a:ext uri="{FF2B5EF4-FFF2-40B4-BE49-F238E27FC236}">
                <a16:creationId xmlns="" xmlns:a16="http://schemas.microsoft.com/office/drawing/2014/main" id="{0C4059EF-1483-411E-A63F-9C2727B11E24}"/>
              </a:ext>
            </a:extLst>
          </p:cNvPr>
          <p:cNvSpPr txBox="1"/>
          <p:nvPr/>
        </p:nvSpPr>
        <p:spPr>
          <a:xfrm>
            <a:off x="1631368" y="2497709"/>
            <a:ext cx="716939" cy="280235"/>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GE0/0/3</a:t>
            </a:r>
          </a:p>
        </p:txBody>
      </p:sp>
      <p:sp>
        <p:nvSpPr>
          <p:cNvPr id="34" name="TextBox 4">
            <a:extLst>
              <a:ext uri="{FF2B5EF4-FFF2-40B4-BE49-F238E27FC236}">
                <a16:creationId xmlns="" xmlns:a16="http://schemas.microsoft.com/office/drawing/2014/main" id="{0C4059EF-1483-411E-A63F-9C2727B11E24}"/>
              </a:ext>
            </a:extLst>
          </p:cNvPr>
          <p:cNvSpPr txBox="1"/>
          <p:nvPr/>
        </p:nvSpPr>
        <p:spPr>
          <a:xfrm>
            <a:off x="4028976" y="2131520"/>
            <a:ext cx="785084" cy="270318"/>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GE0/0/1</a:t>
            </a:r>
          </a:p>
        </p:txBody>
      </p:sp>
      <p:sp>
        <p:nvSpPr>
          <p:cNvPr id="35" name="TextBox 4">
            <a:extLst>
              <a:ext uri="{FF2B5EF4-FFF2-40B4-BE49-F238E27FC236}">
                <a16:creationId xmlns="" xmlns:a16="http://schemas.microsoft.com/office/drawing/2014/main" id="{0C4059EF-1483-411E-A63F-9C2727B11E24}"/>
              </a:ext>
            </a:extLst>
          </p:cNvPr>
          <p:cNvSpPr txBox="1"/>
          <p:nvPr/>
        </p:nvSpPr>
        <p:spPr>
          <a:xfrm>
            <a:off x="4031087" y="2322328"/>
            <a:ext cx="752728" cy="277193"/>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GE0/0/2</a:t>
            </a:r>
          </a:p>
        </p:txBody>
      </p:sp>
      <p:sp>
        <p:nvSpPr>
          <p:cNvPr id="36" name="TextBox 4">
            <a:extLst>
              <a:ext uri="{FF2B5EF4-FFF2-40B4-BE49-F238E27FC236}">
                <a16:creationId xmlns="" xmlns:a16="http://schemas.microsoft.com/office/drawing/2014/main" id="{0C4059EF-1483-411E-A63F-9C2727B11E24}"/>
              </a:ext>
            </a:extLst>
          </p:cNvPr>
          <p:cNvSpPr txBox="1"/>
          <p:nvPr/>
        </p:nvSpPr>
        <p:spPr>
          <a:xfrm>
            <a:off x="3971154" y="2518730"/>
            <a:ext cx="840663" cy="275691"/>
          </a:xfrm>
          <a:prstGeom prst="rect">
            <a:avLst/>
          </a:prstGeom>
          <a:noFill/>
        </p:spPr>
        <p:txBody>
          <a:bodyPr wrap="square" rtlCol="0">
            <a:noAutofit/>
          </a:bodyPr>
          <a:lstStyle/>
          <a:p>
            <a:pPr algn="ctr" fontAlgn="ctr"/>
            <a:r>
              <a:rPr lang="ru-RU" sz="1050" dirty="0">
                <a:latin typeface="Arial" panose="020B0604020202020204" pitchFamily="34" charset="0"/>
                <a:ea typeface="方正兰亭黑简体" panose="02000000000000000000" pitchFamily="2" charset="-122"/>
                <a:sym typeface="Huawei Sans" panose="020C0503030203020204" pitchFamily="34" charset="0"/>
              </a:rPr>
              <a:t>GE0/0/3</a:t>
            </a:r>
          </a:p>
        </p:txBody>
      </p:sp>
      <p:grpSp>
        <p:nvGrpSpPr>
          <p:cNvPr id="37" name="组合 36">
            <a:extLst>
              <a:ext uri="{FF2B5EF4-FFF2-40B4-BE49-F238E27FC236}">
                <a16:creationId xmlns="" xmlns:a16="http://schemas.microsoft.com/office/drawing/2014/main" id="{2C6D8F46-1254-485A-AB3D-7A037411E3DA}"/>
              </a:ext>
            </a:extLst>
          </p:cNvPr>
          <p:cNvGrpSpPr/>
          <p:nvPr/>
        </p:nvGrpSpPr>
        <p:grpSpPr>
          <a:xfrm>
            <a:off x="2571873" y="2222234"/>
            <a:ext cx="1160129" cy="628405"/>
            <a:chOff x="6623190" y="5220119"/>
            <a:chExt cx="1129417" cy="228830"/>
          </a:xfrm>
          <a:solidFill>
            <a:srgbClr val="F4FBFE"/>
          </a:solidFill>
        </p:grpSpPr>
        <p:sp>
          <p:nvSpPr>
            <p:cNvPr id="38" name="任意多边形: 形状 67">
              <a:extLst>
                <a:ext uri="{FF2B5EF4-FFF2-40B4-BE49-F238E27FC236}">
                  <a16:creationId xmlns="" xmlns:a16="http://schemas.microsoft.com/office/drawing/2014/main"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39" name="椭圆 38">
              <a:extLst>
                <a:ext uri="{FF2B5EF4-FFF2-40B4-BE49-F238E27FC236}">
                  <a16:creationId xmlns="" xmlns:a16="http://schemas.microsoft.com/office/drawing/2014/main"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grpSp>
      <p:sp>
        <p:nvSpPr>
          <p:cNvPr id="40" name="TextBox 120">
            <a:extLst>
              <a:ext uri="{FF2B5EF4-FFF2-40B4-BE49-F238E27FC236}">
                <a16:creationId xmlns="" xmlns:a16="http://schemas.microsoft.com/office/drawing/2014/main" id="{890033A1-CB2B-46C1-843C-A395BBB7F123}"/>
              </a:ext>
            </a:extLst>
          </p:cNvPr>
          <p:cNvSpPr txBox="1"/>
          <p:nvPr/>
        </p:nvSpPr>
        <p:spPr>
          <a:xfrm>
            <a:off x="2186963" y="1858723"/>
            <a:ext cx="1874368" cy="307657"/>
          </a:xfrm>
          <a:prstGeom prst="rect">
            <a:avLst/>
          </a:prstGeom>
          <a:noFill/>
        </p:spPr>
        <p:txBody>
          <a:bodyPr wrap="square" rtlCol="0" anchor="ctr">
            <a:noAutofit/>
          </a:bodyPr>
          <a:lstStyle/>
          <a:p>
            <a:pPr algn="ctr" fontAlgn="ctr"/>
            <a:r>
              <a:rPr lang="ru-RU" sz="1399" b="1" dirty="0">
                <a:latin typeface="Arial" panose="020B0604020202020204" pitchFamily="34" charset="0"/>
                <a:ea typeface="方正兰亭黑简体" panose="02000000000000000000" pitchFamily="2" charset="-122"/>
                <a:sym typeface="Huawei Sans" panose="020C0503030203020204" pitchFamily="34" charset="0"/>
              </a:rPr>
              <a:t>Eth-Trunk</a:t>
            </a:r>
          </a:p>
        </p:txBody>
      </p:sp>
      <p:sp>
        <p:nvSpPr>
          <p:cNvPr id="41" name="文本占位符 3"/>
          <p:cNvSpPr txBox="1">
            <a:spLocks/>
          </p:cNvSpPr>
          <p:nvPr/>
        </p:nvSpPr>
        <p:spPr bwMode="auto">
          <a:xfrm>
            <a:off x="446089" y="3051551"/>
            <a:ext cx="5649911" cy="2383205"/>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a:spcBef>
                <a:spcPts val="600"/>
              </a:spcBef>
              <a:spcAft>
                <a:spcPts val="0"/>
              </a:spcAft>
              <a:buClrTx/>
              <a:buSzPct val="100000"/>
              <a:buFont typeface="Arial" panose="020B0604020202020204" pitchFamily="34" charset="0"/>
              <a:buChar char="•"/>
            </a:pPr>
            <a:r>
              <a:rPr lang="ru-RU" sz="1600" dirty="0">
                <a:latin typeface="Arial" panose="020B0604020202020204" pitchFamily="34" charset="0"/>
                <a:ea typeface="方正兰亭黑简体" panose="02000000000000000000" pitchFamily="2" charset="-122"/>
                <a:sym typeface="Huawei Sans" panose="020C0503030203020204" pitchFamily="34" charset="0"/>
              </a:rPr>
              <a:t>Описание требований:</a:t>
            </a:r>
          </a:p>
          <a:p>
            <a:pPr marL="568325" lvl="1" indent="-242888" defTabSz="914034">
              <a:spcBef>
                <a:spcPts val="600"/>
              </a:spcBef>
              <a:spcAft>
                <a:spcPts val="0"/>
              </a:spcAft>
              <a:buClrTx/>
              <a:buSzPct val="100000"/>
              <a:buFont typeface="Huawei Sans" panose="020C0503030203020204" pitchFamily="34" charset="0"/>
              <a:buChar char="▫"/>
            </a:pPr>
            <a:r>
              <a:rPr lang="ru-RU" sz="1400" dirty="0">
                <a:latin typeface="Arial" panose="020B0604020202020204" pitchFamily="34" charset="0"/>
                <a:ea typeface="方正兰亭黑简体" panose="02000000000000000000" pitchFamily="2" charset="-122"/>
                <a:sym typeface="Huawei Sans" panose="020C0503030203020204" pitchFamily="34" charset="0"/>
              </a:rPr>
              <a:t>SW1 и SW2 подключены к сетям VLAN 10 и VLAN 20.</a:t>
            </a:r>
          </a:p>
          <a:p>
            <a:pPr marL="568325" lvl="1" indent="-242888" defTabSz="914034">
              <a:spcBef>
                <a:spcPts val="600"/>
              </a:spcBef>
              <a:spcAft>
                <a:spcPts val="0"/>
              </a:spcAft>
              <a:buClrTx/>
              <a:buSzPct val="100000"/>
              <a:buFont typeface="Huawei Sans" panose="020C0503030203020204" pitchFamily="34" charset="0"/>
              <a:buChar char="▫"/>
            </a:pPr>
            <a:r>
              <a:rPr lang="ru-RU" sz="1400" dirty="0">
                <a:latin typeface="Arial" panose="020B0604020202020204" pitchFamily="34" charset="0"/>
                <a:ea typeface="方正兰亭黑简体" panose="02000000000000000000" pitchFamily="2" charset="-122"/>
                <a:sym typeface="Huawei Sans" panose="020C0503030203020204" pitchFamily="34" charset="0"/>
              </a:rPr>
              <a:t>SW1 и SW2 подключены через три канала Ethernet. Чтобы обеспечить резервирование каналов и повысить надежность передачи, сконфигурируйте Eth-Trunk в режиме LACP между SW1 и SW2, настройте приоритет вручную для конфигурирования SW1 в качестве Actor, и установите для максимального количества активных интерфейсов значение 2. Другой канал работает как резервный канал.</a:t>
            </a:r>
          </a:p>
        </p:txBody>
      </p:sp>
      <p:sp>
        <p:nvSpPr>
          <p:cNvPr id="42" name="文本框 41"/>
          <p:cNvSpPr txBox="1"/>
          <p:nvPr/>
        </p:nvSpPr>
        <p:spPr>
          <a:xfrm>
            <a:off x="6392973" y="1855144"/>
            <a:ext cx="2877487" cy="338426"/>
          </a:xfrm>
          <a:prstGeom prst="rect">
            <a:avLst/>
          </a:prstGeom>
          <a:noFill/>
        </p:spPr>
        <p:txBody>
          <a:bodyPr wrap="square" rtlCol="0">
            <a:noAutofit/>
          </a:bodyPr>
          <a:lstStyle/>
          <a:p>
            <a:pPr fontAlgn="ctr"/>
            <a:r>
              <a:rPr lang="ru-RU" sz="1599"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Конфигурация SW1:</a:t>
            </a:r>
          </a:p>
        </p:txBody>
      </p:sp>
    </p:spTree>
    <p:extLst>
      <p:ext uri="{BB962C8B-B14F-4D97-AF65-F5344CB8AC3E}">
        <p14:creationId xmlns:p14="http://schemas.microsoft.com/office/powerpoint/2010/main" val="42784054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dirty="0">
                <a:solidFill>
                  <a:schemeClr val="bg1">
                    <a:lumMod val="50000"/>
                  </a:schemeClr>
                </a:solidFill>
                <a:sym typeface="Huawei Sans" panose="020C0503030203020204" pitchFamily="34" charset="0"/>
              </a:rPr>
              <a:t>Требования к надежности сети</a:t>
            </a:r>
          </a:p>
          <a:p>
            <a:r>
              <a:rPr lang="ru-RU" dirty="0" smtClean="0">
                <a:solidFill>
                  <a:schemeClr val="bg1">
                    <a:lumMod val="50000"/>
                  </a:schemeClr>
                </a:solidFill>
                <a:sym typeface="Huawei Sans" panose="020C0503030203020204" pitchFamily="34" charset="0"/>
              </a:rPr>
              <a:t>Принципы </a:t>
            </a:r>
            <a:r>
              <a:rPr lang="ru-RU" dirty="0">
                <a:solidFill>
                  <a:schemeClr val="bg1">
                    <a:lumMod val="50000"/>
                  </a:schemeClr>
                </a:solidFill>
                <a:sym typeface="Huawei Sans" panose="020C0503030203020204" pitchFamily="34" charset="0"/>
              </a:rPr>
              <a:t>и </a:t>
            </a:r>
            <a:r>
              <a:rPr lang="ru-RU" dirty="0" smtClean="0">
                <a:solidFill>
                  <a:schemeClr val="bg1">
                    <a:lumMod val="50000"/>
                  </a:schemeClr>
                </a:solidFill>
                <a:sym typeface="Huawei Sans" panose="020C0503030203020204" pitchFamily="34" charset="0"/>
              </a:rPr>
              <a:t>конфигурация агрегирования </a:t>
            </a:r>
            <a:r>
              <a:rPr lang="ru-RU" dirty="0">
                <a:solidFill>
                  <a:schemeClr val="bg1">
                    <a:lumMod val="50000"/>
                  </a:schemeClr>
                </a:solidFill>
                <a:sym typeface="Huawei Sans" panose="020C0503030203020204" pitchFamily="34" charset="0"/>
              </a:rPr>
              <a:t>каналов</a:t>
            </a:r>
          </a:p>
          <a:p>
            <a:r>
              <a:rPr lang="ru-RU" b="1" dirty="0">
                <a:sym typeface="Huawei Sans" panose="020C0503030203020204" pitchFamily="34" charset="0"/>
              </a:rPr>
              <a:t>Обзор технологий iStack и CSS</a:t>
            </a:r>
          </a:p>
        </p:txBody>
      </p:sp>
    </p:spTree>
    <p:extLst>
      <p:ext uri="{BB962C8B-B14F-4D97-AF65-F5344CB8AC3E}">
        <p14:creationId xmlns:p14="http://schemas.microsoft.com/office/powerpoint/2010/main" val="32271474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圆角矩形 67"/>
          <p:cNvSpPr/>
          <p:nvPr/>
        </p:nvSpPr>
        <p:spPr>
          <a:xfrm>
            <a:off x="9861891" y="1982458"/>
            <a:ext cx="1659643" cy="693149"/>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255" name="直接连接符 254"/>
          <p:cNvCxnSpPr/>
          <p:nvPr/>
        </p:nvCxnSpPr>
        <p:spPr bwMode="auto">
          <a:xfrm flipH="1">
            <a:off x="10073121" y="2554346"/>
            <a:ext cx="466136" cy="8365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8" name="直接连接符 267"/>
          <p:cNvCxnSpPr/>
          <p:nvPr/>
        </p:nvCxnSpPr>
        <p:spPr bwMode="auto">
          <a:xfrm flipH="1">
            <a:off x="10191300" y="2554346"/>
            <a:ext cx="466136" cy="8365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9" name="直接连接符 268"/>
          <p:cNvCxnSpPr/>
          <p:nvPr/>
        </p:nvCxnSpPr>
        <p:spPr bwMode="auto">
          <a:xfrm>
            <a:off x="10805594" y="2554346"/>
            <a:ext cx="393654" cy="8365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72" name="直接连接符 271"/>
          <p:cNvCxnSpPr/>
          <p:nvPr/>
        </p:nvCxnSpPr>
        <p:spPr bwMode="auto">
          <a:xfrm>
            <a:off x="10915637" y="2554346"/>
            <a:ext cx="393654" cy="83656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 name="圆角矩形 18"/>
          <p:cNvSpPr/>
          <p:nvPr/>
        </p:nvSpPr>
        <p:spPr>
          <a:xfrm>
            <a:off x="517271" y="2410849"/>
            <a:ext cx="2654215" cy="864632"/>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ru-RU" dirty="0"/>
              <a:t>Общая информация о iStack и CSS</a:t>
            </a:r>
          </a:p>
        </p:txBody>
      </p:sp>
      <p:sp>
        <p:nvSpPr>
          <p:cNvPr id="4" name="矩形 3"/>
          <p:cNvSpPr/>
          <p:nvPr/>
        </p:nvSpPr>
        <p:spPr>
          <a:xfrm>
            <a:off x="6745637" y="1244192"/>
            <a:ext cx="5022909" cy="1320685"/>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p>
            <a:pPr marL="301504" indent="-301504" algn="just" defTabSz="801367" fontAlgn="ctr">
              <a:lnSpc>
                <a:spcPct val="140000"/>
              </a:lnSpc>
              <a:spcBef>
                <a:spcPct val="30000"/>
              </a:spcBef>
              <a:spcAft>
                <a:spcPct val="0"/>
              </a:spcAft>
              <a:buClr>
                <a:schemeClr val="bg1">
                  <a:lumMod val="50000"/>
                </a:schemeClr>
              </a:buClr>
              <a:buSzPct val="60000"/>
              <a:buFont typeface="Wingdings" pitchFamily="2" charset="2"/>
              <a:buChar char="l"/>
            </a:pPr>
            <a:endParaRPr lang="en-US" altLang="zh-CN" sz="1399" kern="0" dirty="0">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7" name="图片 6" descr="通用交换机.png"/>
          <p:cNvPicPr>
            <a:picLocks noChangeAspect="1"/>
          </p:cNvPicPr>
          <p:nvPr/>
        </p:nvPicPr>
        <p:blipFill>
          <a:blip r:embed="rId3" cstate="print"/>
          <a:stretch>
            <a:fillRect/>
          </a:stretch>
        </p:blipFill>
        <p:spPr>
          <a:xfrm>
            <a:off x="624493" y="2475958"/>
            <a:ext cx="539789" cy="441645"/>
          </a:xfrm>
          <a:prstGeom prst="rect">
            <a:avLst/>
          </a:prstGeom>
        </p:spPr>
      </p:pic>
      <p:pic>
        <p:nvPicPr>
          <p:cNvPr id="8" name="图片 7" descr="通用交换机.png"/>
          <p:cNvPicPr>
            <a:picLocks noChangeAspect="1"/>
          </p:cNvPicPr>
          <p:nvPr/>
        </p:nvPicPr>
        <p:blipFill>
          <a:blip r:embed="rId3" cstate="print"/>
          <a:stretch>
            <a:fillRect/>
          </a:stretch>
        </p:blipFill>
        <p:spPr>
          <a:xfrm>
            <a:off x="1532746" y="2475958"/>
            <a:ext cx="539789" cy="441645"/>
          </a:xfrm>
          <a:prstGeom prst="rect">
            <a:avLst/>
          </a:prstGeom>
        </p:spPr>
      </p:pic>
      <p:pic>
        <p:nvPicPr>
          <p:cNvPr id="9" name="图片 8" descr="通用交换机.png"/>
          <p:cNvPicPr>
            <a:picLocks noChangeAspect="1"/>
          </p:cNvPicPr>
          <p:nvPr/>
        </p:nvPicPr>
        <p:blipFill>
          <a:blip r:embed="rId3" cstate="print"/>
          <a:stretch>
            <a:fillRect/>
          </a:stretch>
        </p:blipFill>
        <p:spPr>
          <a:xfrm>
            <a:off x="2479033" y="2475958"/>
            <a:ext cx="539789" cy="441645"/>
          </a:xfrm>
          <a:prstGeom prst="rect">
            <a:avLst/>
          </a:prstGeom>
        </p:spPr>
      </p:pic>
      <p:cxnSp>
        <p:nvCxnSpPr>
          <p:cNvPr id="11" name="直接连接符 10"/>
          <p:cNvCxnSpPr>
            <a:stCxn id="7" idx="3"/>
            <a:endCxn id="8" idx="1"/>
          </p:cNvCxnSpPr>
          <p:nvPr/>
        </p:nvCxnSpPr>
        <p:spPr bwMode="auto">
          <a:xfrm>
            <a:off x="1164282" y="2696780"/>
            <a:ext cx="3684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14" name="直接连接符 13"/>
          <p:cNvCxnSpPr>
            <a:stCxn id="8" idx="3"/>
            <a:endCxn id="9" idx="1"/>
          </p:cNvCxnSpPr>
          <p:nvPr/>
        </p:nvCxnSpPr>
        <p:spPr bwMode="auto">
          <a:xfrm>
            <a:off x="2072535" y="2696780"/>
            <a:ext cx="40649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8" name="任意多边形 17"/>
          <p:cNvSpPr/>
          <p:nvPr/>
        </p:nvSpPr>
        <p:spPr>
          <a:xfrm>
            <a:off x="985886" y="2917603"/>
            <a:ext cx="1710657" cy="227120"/>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a:stCxn id="7" idx="2"/>
            <a:endCxn id="25" idx="0"/>
          </p:cNvCxnSpPr>
          <p:nvPr/>
        </p:nvCxnSpPr>
        <p:spPr bwMode="auto">
          <a:xfrm>
            <a:off x="894388" y="2917603"/>
            <a:ext cx="0"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5" name="图片 2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24493" y="3561412"/>
            <a:ext cx="539789" cy="442627"/>
          </a:xfrm>
          <a:prstGeom prst="rect">
            <a:avLst/>
          </a:prstGeom>
        </p:spPr>
      </p:pic>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482747" y="3561412"/>
            <a:ext cx="539789" cy="442627"/>
          </a:xfrm>
          <a:prstGeom prst="rect">
            <a:avLst/>
          </a:prstGeom>
        </p:spPr>
      </p:pic>
      <p:cxnSp>
        <p:nvCxnSpPr>
          <p:cNvPr id="32" name="直接连接符 31"/>
          <p:cNvCxnSpPr/>
          <p:nvPr/>
        </p:nvCxnSpPr>
        <p:spPr bwMode="auto">
          <a:xfrm>
            <a:off x="894388" y="2917602"/>
            <a:ext cx="0"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a:stCxn id="9" idx="2"/>
            <a:endCxn id="31" idx="0"/>
          </p:cNvCxnSpPr>
          <p:nvPr/>
        </p:nvCxnSpPr>
        <p:spPr bwMode="auto">
          <a:xfrm>
            <a:off x="2748927" y="2917603"/>
            <a:ext cx="3715"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a:off x="557905" y="2157687"/>
            <a:ext cx="3684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37" name="TextBox 77"/>
          <p:cNvSpPr txBox="1"/>
          <p:nvPr/>
        </p:nvSpPr>
        <p:spPr bwMode="auto">
          <a:xfrm>
            <a:off x="895198" y="1988221"/>
            <a:ext cx="2622112"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Кабель для стекирования</a:t>
            </a:r>
          </a:p>
        </p:txBody>
      </p:sp>
      <p:sp>
        <p:nvSpPr>
          <p:cNvPr id="41" name="圆角矩形 40"/>
          <p:cNvSpPr/>
          <p:nvPr/>
        </p:nvSpPr>
        <p:spPr>
          <a:xfrm>
            <a:off x="4303648" y="2410849"/>
            <a:ext cx="1312749" cy="864632"/>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pic>
        <p:nvPicPr>
          <p:cNvPr id="42" name="图片 41" descr="通用交换机.png"/>
          <p:cNvPicPr>
            <a:picLocks noChangeAspect="1"/>
          </p:cNvPicPr>
          <p:nvPr/>
        </p:nvPicPr>
        <p:blipFill>
          <a:blip r:embed="rId3" cstate="print"/>
          <a:stretch>
            <a:fillRect/>
          </a:stretch>
        </p:blipFill>
        <p:spPr>
          <a:xfrm>
            <a:off x="4705926" y="2512477"/>
            <a:ext cx="539789" cy="441645"/>
          </a:xfrm>
          <a:prstGeom prst="rect">
            <a:avLst/>
          </a:prstGeom>
        </p:spPr>
      </p:pic>
      <p:cxnSp>
        <p:nvCxnSpPr>
          <p:cNvPr id="48" name="直接连接符 47"/>
          <p:cNvCxnSpPr>
            <a:endCxn id="49" idx="0"/>
          </p:cNvCxnSpPr>
          <p:nvPr/>
        </p:nvCxnSpPr>
        <p:spPr bwMode="auto">
          <a:xfrm flipH="1">
            <a:off x="4435229" y="2954123"/>
            <a:ext cx="540592" cy="60729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9" name="图片 4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65334" y="3561412"/>
            <a:ext cx="539789" cy="442627"/>
          </a:xfrm>
          <a:prstGeom prst="rect">
            <a:avLst/>
          </a:prstGeom>
        </p:spPr>
      </p:pic>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373723" y="3567909"/>
            <a:ext cx="539789" cy="442627"/>
          </a:xfrm>
          <a:prstGeom prst="rect">
            <a:avLst/>
          </a:prstGeom>
        </p:spPr>
      </p:pic>
      <p:cxnSp>
        <p:nvCxnSpPr>
          <p:cNvPr id="52" name="直接连接符 51"/>
          <p:cNvCxnSpPr>
            <a:stCxn id="42" idx="2"/>
            <a:endCxn id="50" idx="0"/>
          </p:cNvCxnSpPr>
          <p:nvPr/>
        </p:nvCxnSpPr>
        <p:spPr bwMode="auto">
          <a:xfrm>
            <a:off x="4975820" y="2954123"/>
            <a:ext cx="667797" cy="61378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3" name="TextBox 77"/>
          <p:cNvSpPr txBox="1"/>
          <p:nvPr/>
        </p:nvSpPr>
        <p:spPr bwMode="auto">
          <a:xfrm>
            <a:off x="4346597" y="2061650"/>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Стек</a:t>
            </a:r>
          </a:p>
        </p:txBody>
      </p:sp>
      <p:sp>
        <p:nvSpPr>
          <p:cNvPr id="204" name="圆角矩形 75"/>
          <p:cNvSpPr/>
          <p:nvPr/>
        </p:nvSpPr>
        <p:spPr>
          <a:xfrm>
            <a:off x="477166" y="4418359"/>
            <a:ext cx="11264161" cy="1701554"/>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729" indent="-177729" algn="just" fontAlgn="ctr">
              <a:lnSpc>
                <a:spcPts val="2599"/>
              </a:lnSpc>
              <a:spcAft>
                <a:spcPts val="600"/>
              </a:spcAft>
              <a:buFont typeface="Arial" panose="020B0604020202020204" pitchFamily="34" charset="0"/>
              <a:buChar char="•"/>
            </a:pP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iStack: </a:t>
            </a:r>
            <a:r>
              <a:rPr lang="ru-RU" sz="1400" dirty="0" smtClean="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несколько </a:t>
            </a: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коммутаторов с поддержкой iStack подключаются с помощью кабелей для стекирования, образуя логический коммутатор, который участвует в пересылке данных.</a:t>
            </a:r>
          </a:p>
          <a:p>
            <a:pPr marL="177729" indent="-177729" algn="just" fontAlgn="ctr">
              <a:lnSpc>
                <a:spcPts val="2599"/>
              </a:lnSpc>
              <a:spcAft>
                <a:spcPts val="600"/>
              </a:spcAft>
              <a:buFont typeface="Arial" panose="020B0604020202020204" pitchFamily="34" charset="0"/>
              <a:buChar char="•"/>
            </a:pP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Система кластерной коммутации (CSS</a:t>
            </a:r>
            <a:r>
              <a:rPr lang="ru-RU" sz="1400" dirty="0" smtClean="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 два </a:t>
            </a: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коммутатора с поддержкой CSS объединены в один логический коммутатор.</a:t>
            </a:r>
          </a:p>
          <a:p>
            <a:pPr marL="177729" indent="-177729" algn="just" fontAlgn="ctr">
              <a:lnSpc>
                <a:spcPts val="2599"/>
              </a:lnSpc>
              <a:spcAft>
                <a:spcPts val="600"/>
              </a:spcAft>
              <a:buFont typeface="Arial" panose="020B0604020202020204" pitchFamily="34" charset="0"/>
              <a:buChar char="•"/>
            </a:pPr>
            <a:r>
              <a:rPr lang="ru-RU" sz="14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CSS состоит всего из двух коммутаторов. Как правило, модульные коммутаторы поддерживают CSS, а фиксированные коммутаторы поддерживают iStack.</a:t>
            </a:r>
          </a:p>
          <a:p>
            <a:pPr marL="177729" indent="-177729" algn="just" fontAlgn="ctr">
              <a:lnSpc>
                <a:spcPts val="2599"/>
              </a:lnSpc>
              <a:spcAft>
                <a:spcPts val="600"/>
              </a:spcAft>
              <a:buFont typeface="Arial" panose="020B0604020202020204" pitchFamily="34" charset="0"/>
              <a:buChar char="•"/>
            </a:pPr>
            <a:endParaRPr lang="en-US" altLang="zh-CN" sz="1399"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07" name="圆角矩形 75"/>
          <p:cNvSpPr/>
          <p:nvPr/>
        </p:nvSpPr>
        <p:spPr>
          <a:xfrm>
            <a:off x="474278" y="1430144"/>
            <a:ext cx="5524847" cy="39386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iStack</a:t>
            </a:r>
          </a:p>
        </p:txBody>
      </p:sp>
      <p:sp>
        <p:nvSpPr>
          <p:cNvPr id="208" name="圆角矩形 75"/>
          <p:cNvSpPr/>
          <p:nvPr/>
        </p:nvSpPr>
        <p:spPr>
          <a:xfrm>
            <a:off x="474278" y="1861480"/>
            <a:ext cx="5524847" cy="2225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09" name="圆角矩形 75"/>
          <p:cNvSpPr/>
          <p:nvPr/>
        </p:nvSpPr>
        <p:spPr>
          <a:xfrm>
            <a:off x="6119684" y="1430144"/>
            <a:ext cx="5524847" cy="39386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CSS</a:t>
            </a:r>
          </a:p>
        </p:txBody>
      </p:sp>
      <p:sp>
        <p:nvSpPr>
          <p:cNvPr id="210" name="圆角矩形 75"/>
          <p:cNvSpPr/>
          <p:nvPr/>
        </p:nvSpPr>
        <p:spPr>
          <a:xfrm>
            <a:off x="6119685" y="1861480"/>
            <a:ext cx="5524847" cy="2225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11" name="圆角矩形 210"/>
          <p:cNvSpPr/>
          <p:nvPr/>
        </p:nvSpPr>
        <p:spPr>
          <a:xfrm>
            <a:off x="6163661" y="1982458"/>
            <a:ext cx="2810682" cy="693149"/>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212" name="直接连接符 211"/>
          <p:cNvCxnSpPr/>
          <p:nvPr/>
        </p:nvCxnSpPr>
        <p:spPr bwMode="auto">
          <a:xfrm flipH="1">
            <a:off x="6433661" y="2554346"/>
            <a:ext cx="414062" cy="80920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3" name="直接连接符 212"/>
          <p:cNvCxnSpPr/>
          <p:nvPr/>
        </p:nvCxnSpPr>
        <p:spPr bwMode="auto">
          <a:xfrm flipH="1">
            <a:off x="6433661" y="2554346"/>
            <a:ext cx="1784269" cy="80920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4" name="直接连接符 213"/>
          <p:cNvCxnSpPr>
            <a:stCxn id="64" idx="3"/>
            <a:endCxn id="65" idx="1"/>
          </p:cNvCxnSpPr>
          <p:nvPr/>
        </p:nvCxnSpPr>
        <p:spPr bwMode="auto">
          <a:xfrm>
            <a:off x="7116157" y="2332269"/>
            <a:ext cx="82928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215" name="TextBox 77"/>
          <p:cNvSpPr txBox="1"/>
          <p:nvPr/>
        </p:nvSpPr>
        <p:spPr bwMode="auto">
          <a:xfrm>
            <a:off x="6924109" y="3182822"/>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Агрегирование каналов</a:t>
            </a:r>
          </a:p>
        </p:txBody>
      </p:sp>
      <p:sp>
        <p:nvSpPr>
          <p:cNvPr id="219" name="椭圆 218"/>
          <p:cNvSpPr/>
          <p:nvPr/>
        </p:nvSpPr>
        <p:spPr bwMode="auto">
          <a:xfrm rot="5400000">
            <a:off x="6661703" y="2530474"/>
            <a:ext cx="188044" cy="114014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22" name="TextBox 77"/>
          <p:cNvSpPr txBox="1"/>
          <p:nvPr/>
        </p:nvSpPr>
        <p:spPr bwMode="auto">
          <a:xfrm>
            <a:off x="6824699" y="2014707"/>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Канал CSS</a:t>
            </a:r>
          </a:p>
        </p:txBody>
      </p:sp>
      <p:cxnSp>
        <p:nvCxnSpPr>
          <p:cNvPr id="234" name="直接连接符 233"/>
          <p:cNvCxnSpPr/>
          <p:nvPr/>
        </p:nvCxnSpPr>
        <p:spPr bwMode="auto">
          <a:xfrm>
            <a:off x="6847723" y="2554346"/>
            <a:ext cx="1886443" cy="80920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5" name="直接连接符 234"/>
          <p:cNvCxnSpPr/>
          <p:nvPr/>
        </p:nvCxnSpPr>
        <p:spPr bwMode="auto">
          <a:xfrm>
            <a:off x="8217930" y="2554346"/>
            <a:ext cx="516236" cy="80920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4" name="椭圆 243"/>
          <p:cNvSpPr/>
          <p:nvPr/>
        </p:nvSpPr>
        <p:spPr bwMode="auto">
          <a:xfrm rot="5400000">
            <a:off x="8245968" y="2530475"/>
            <a:ext cx="188044" cy="114014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76" name="TextBox 77"/>
          <p:cNvSpPr txBox="1"/>
          <p:nvPr/>
        </p:nvSpPr>
        <p:spPr bwMode="auto">
          <a:xfrm>
            <a:off x="10011602" y="3101168"/>
            <a:ext cx="136238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0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Агрегирование каналов</a:t>
            </a:r>
          </a:p>
        </p:txBody>
      </p:sp>
      <p:sp>
        <p:nvSpPr>
          <p:cNvPr id="277" name="椭圆 276"/>
          <p:cNvSpPr/>
          <p:nvPr/>
        </p:nvSpPr>
        <p:spPr bwMode="auto">
          <a:xfrm rot="5400000">
            <a:off x="10282473" y="2754601"/>
            <a:ext cx="188044" cy="47368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79" name="椭圆 278"/>
          <p:cNvSpPr/>
          <p:nvPr/>
        </p:nvSpPr>
        <p:spPr bwMode="auto">
          <a:xfrm rot="5400000">
            <a:off x="10973420" y="2754601"/>
            <a:ext cx="188044" cy="47368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pic>
        <p:nvPicPr>
          <p:cNvPr id="61" name="图片 60"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5" cstate="print"/>
          <a:stretch>
            <a:fillRect/>
          </a:stretch>
        </p:blipFill>
        <p:spPr>
          <a:xfrm>
            <a:off x="6163661" y="3366767"/>
            <a:ext cx="540000" cy="441818"/>
          </a:xfrm>
          <a:prstGeom prst="rect">
            <a:avLst/>
          </a:prstGeom>
        </p:spPr>
      </p:pic>
      <p:pic>
        <p:nvPicPr>
          <p:cNvPr id="62" name="图片 61"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5" cstate="print"/>
          <a:stretch>
            <a:fillRect/>
          </a:stretch>
        </p:blipFill>
        <p:spPr>
          <a:xfrm>
            <a:off x="8452577" y="3366767"/>
            <a:ext cx="540000" cy="441818"/>
          </a:xfrm>
          <a:prstGeom prst="rect">
            <a:avLst/>
          </a:prstGeom>
        </p:spPr>
      </p:pic>
      <p:pic>
        <p:nvPicPr>
          <p:cNvPr id="64" name="图片 63" descr="核心交换机.png">
            <a:extLst>
              <a:ext uri="{FF2B5EF4-FFF2-40B4-BE49-F238E27FC236}">
                <a16:creationId xmlns:a16="http://schemas.microsoft.com/office/drawing/2014/main" xmlns="" id="{B523C956-ACFD-43D2-A4FE-500709D8B096}"/>
              </a:ext>
            </a:extLst>
          </p:cNvPr>
          <p:cNvPicPr>
            <a:picLocks noChangeAspect="1"/>
          </p:cNvPicPr>
          <p:nvPr/>
        </p:nvPicPr>
        <p:blipFill>
          <a:blip r:embed="rId6" cstate="print"/>
          <a:stretch>
            <a:fillRect/>
          </a:stretch>
        </p:blipFill>
        <p:spPr>
          <a:xfrm>
            <a:off x="6576157" y="2111360"/>
            <a:ext cx="540000" cy="441818"/>
          </a:xfrm>
          <a:prstGeom prst="rect">
            <a:avLst/>
          </a:prstGeom>
        </p:spPr>
      </p:pic>
      <p:pic>
        <p:nvPicPr>
          <p:cNvPr id="65" name="图片 64" descr="核心交换机.png">
            <a:extLst>
              <a:ext uri="{FF2B5EF4-FFF2-40B4-BE49-F238E27FC236}">
                <a16:creationId xmlns:a16="http://schemas.microsoft.com/office/drawing/2014/main" xmlns="" id="{B523C956-ACFD-43D2-A4FE-500709D8B096}"/>
              </a:ext>
            </a:extLst>
          </p:cNvPr>
          <p:cNvPicPr>
            <a:picLocks noChangeAspect="1"/>
          </p:cNvPicPr>
          <p:nvPr/>
        </p:nvPicPr>
        <p:blipFill>
          <a:blip r:embed="rId6" cstate="print"/>
          <a:stretch>
            <a:fillRect/>
          </a:stretch>
        </p:blipFill>
        <p:spPr>
          <a:xfrm>
            <a:off x="7945444" y="2111360"/>
            <a:ext cx="540000" cy="441818"/>
          </a:xfrm>
          <a:prstGeom prst="rect">
            <a:avLst/>
          </a:prstGeom>
        </p:spPr>
      </p:pic>
      <p:grpSp>
        <p:nvGrpSpPr>
          <p:cNvPr id="3" name="组合 2"/>
          <p:cNvGrpSpPr/>
          <p:nvPr/>
        </p:nvGrpSpPr>
        <p:grpSpPr>
          <a:xfrm>
            <a:off x="3025962" y="2851652"/>
            <a:ext cx="1390745" cy="356242"/>
            <a:chOff x="2873562" y="2851652"/>
            <a:chExt cx="1390745" cy="356242"/>
          </a:xfrm>
        </p:grpSpPr>
        <p:sp>
          <p:nvSpPr>
            <p:cNvPr id="58" name="Right Arrow 157"/>
            <p:cNvSpPr/>
            <p:nvPr/>
          </p:nvSpPr>
          <p:spPr>
            <a:xfrm>
              <a:off x="3386607" y="285165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9" name="TextBox 77"/>
            <p:cNvSpPr txBox="1"/>
            <p:nvPr/>
          </p:nvSpPr>
          <p:spPr bwMode="auto">
            <a:xfrm>
              <a:off x="2873562" y="2871597"/>
              <a:ext cx="1390745" cy="28557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05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Равно</a:t>
              </a:r>
            </a:p>
          </p:txBody>
        </p:sp>
      </p:grpSp>
      <p:sp>
        <p:nvSpPr>
          <p:cNvPr id="60" name="Right Arrow 157"/>
          <p:cNvSpPr/>
          <p:nvPr/>
        </p:nvSpPr>
        <p:spPr>
          <a:xfrm>
            <a:off x="8992578" y="2854586"/>
            <a:ext cx="853978" cy="571461"/>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66" name="TextBox 77"/>
          <p:cNvSpPr txBox="1"/>
          <p:nvPr/>
        </p:nvSpPr>
        <p:spPr bwMode="auto">
          <a:xfrm>
            <a:off x="8729653" y="3000861"/>
            <a:ext cx="1390745" cy="28557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05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Равно</a:t>
            </a:r>
          </a:p>
        </p:txBody>
      </p:sp>
      <p:pic>
        <p:nvPicPr>
          <p:cNvPr id="56" name="图片 55"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5" cstate="print"/>
          <a:stretch>
            <a:fillRect/>
          </a:stretch>
        </p:blipFill>
        <p:spPr>
          <a:xfrm>
            <a:off x="9861892" y="3366767"/>
            <a:ext cx="540000" cy="441818"/>
          </a:xfrm>
          <a:prstGeom prst="rect">
            <a:avLst/>
          </a:prstGeom>
        </p:spPr>
      </p:pic>
      <p:pic>
        <p:nvPicPr>
          <p:cNvPr id="57" name="图片 56"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5" cstate="print"/>
          <a:stretch>
            <a:fillRect/>
          </a:stretch>
        </p:blipFill>
        <p:spPr>
          <a:xfrm>
            <a:off x="10982856" y="3366767"/>
            <a:ext cx="540000" cy="441818"/>
          </a:xfrm>
          <a:prstGeom prst="rect">
            <a:avLst/>
          </a:prstGeom>
        </p:spPr>
      </p:pic>
      <p:pic>
        <p:nvPicPr>
          <p:cNvPr id="67" name="图片 66" descr="核心交换机.png">
            <a:extLst>
              <a:ext uri="{FF2B5EF4-FFF2-40B4-BE49-F238E27FC236}">
                <a16:creationId xmlns:a16="http://schemas.microsoft.com/office/drawing/2014/main" xmlns="" id="{B523C956-ACFD-43D2-A4FE-500709D8B096}"/>
              </a:ext>
            </a:extLst>
          </p:cNvPr>
          <p:cNvPicPr>
            <a:picLocks noChangeAspect="1"/>
          </p:cNvPicPr>
          <p:nvPr/>
        </p:nvPicPr>
        <p:blipFill>
          <a:blip r:embed="rId6" cstate="print"/>
          <a:stretch>
            <a:fillRect/>
          </a:stretch>
        </p:blipFill>
        <p:spPr>
          <a:xfrm>
            <a:off x="10417415" y="2111360"/>
            <a:ext cx="540000" cy="441818"/>
          </a:xfrm>
          <a:prstGeom prst="rect">
            <a:avLst/>
          </a:prstGeom>
        </p:spPr>
      </p:pic>
      <p:sp>
        <p:nvSpPr>
          <p:cNvPr id="69" name="TextBox 77"/>
          <p:cNvSpPr txBox="1"/>
          <p:nvPr/>
        </p:nvSpPr>
        <p:spPr bwMode="auto">
          <a:xfrm>
            <a:off x="9446112" y="217185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CSS</a:t>
            </a:r>
          </a:p>
        </p:txBody>
      </p:sp>
    </p:spTree>
    <p:extLst>
      <p:ext uri="{BB962C8B-B14F-4D97-AF65-F5344CB8AC3E}">
        <p14:creationId xmlns:p14="http://schemas.microsoft.com/office/powerpoint/2010/main" val="29227232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Преимущества iStack и CSS</a:t>
            </a:r>
          </a:p>
        </p:txBody>
      </p:sp>
      <p:sp>
        <p:nvSpPr>
          <p:cNvPr id="4" name="文本占位符 3"/>
          <p:cNvSpPr>
            <a:spLocks noGrp="1"/>
          </p:cNvSpPr>
          <p:nvPr>
            <p:ph type="body" sz="quarter" idx="4294967295"/>
          </p:nvPr>
        </p:nvSpPr>
        <p:spPr>
          <a:xfrm>
            <a:off x="446088" y="5021685"/>
            <a:ext cx="11153246" cy="1153607"/>
          </a:xfrm>
        </p:spPr>
        <p:txBody>
          <a:bodyPr/>
          <a:lstStyle/>
          <a:p>
            <a:pPr>
              <a:lnSpc>
                <a:spcPct val="100000"/>
              </a:lnSpc>
            </a:pPr>
            <a:r>
              <a:rPr lang="ru-RU" sz="1200" dirty="0">
                <a:sym typeface="Huawei Sans" panose="020C0503030203020204" pitchFamily="34" charset="0"/>
              </a:rPr>
              <a:t>Виртуализация </a:t>
            </a:r>
            <a:r>
              <a:rPr lang="ru-RU" sz="1200" dirty="0" smtClean="0">
                <a:sym typeface="Huawei Sans" panose="020C0503030203020204" pitchFamily="34" charset="0"/>
              </a:rPr>
              <a:t>«несколько-в-один»: коммутаторы </a:t>
            </a:r>
            <a:r>
              <a:rPr lang="ru-RU" sz="1200" dirty="0">
                <a:sym typeface="Huawei Sans" panose="020C0503030203020204" pitchFamily="34" charset="0"/>
              </a:rPr>
              <a:t>могут быть виртуализированы в один логический коммутатор (CSS), который имеет единую плоскость </a:t>
            </a:r>
            <a:r>
              <a:rPr lang="ru-RU" sz="1200" dirty="0" smtClean="0">
                <a:sym typeface="Huawei Sans" panose="020C0503030203020204" pitchFamily="34" charset="0"/>
              </a:rPr>
              <a:t>для </a:t>
            </a:r>
            <a:r>
              <a:rPr lang="ru-RU" sz="1200" dirty="0">
                <a:sym typeface="Huawei Sans" panose="020C0503030203020204" pitchFamily="34" charset="0"/>
              </a:rPr>
              <a:t>унифицированного управления.</a:t>
            </a:r>
          </a:p>
          <a:p>
            <a:pPr>
              <a:lnSpc>
                <a:spcPct val="100000"/>
              </a:lnSpc>
            </a:pPr>
            <a:r>
              <a:rPr lang="ru-RU" sz="1200" dirty="0">
                <a:sym typeface="Huawei Sans" panose="020C0503030203020204" pitchFamily="34" charset="0"/>
              </a:rPr>
              <a:t>Единая плоскость пересылки: </a:t>
            </a:r>
            <a:r>
              <a:rPr lang="ru-RU" sz="1200" dirty="0" smtClean="0">
                <a:sym typeface="Huawei Sans" panose="020C0503030203020204" pitchFamily="34" charset="0"/>
              </a:rPr>
              <a:t>физические </a:t>
            </a:r>
            <a:r>
              <a:rPr lang="ru-RU" sz="1200" dirty="0">
                <a:sym typeface="Huawei Sans" panose="020C0503030203020204" pitchFamily="34" charset="0"/>
              </a:rPr>
              <a:t>коммутаторы в CSS используют единую плоскость пересылки, а также обмениваются и синхронизируют информацию о пересылке в реальном времени.</a:t>
            </a:r>
          </a:p>
          <a:p>
            <a:pPr>
              <a:lnSpc>
                <a:spcPct val="100000"/>
              </a:lnSpc>
            </a:pPr>
            <a:r>
              <a:rPr lang="ru-RU" sz="1200" dirty="0">
                <a:sym typeface="Huawei Sans" panose="020C0503030203020204" pitchFamily="34" charset="0"/>
              </a:rPr>
              <a:t>Агрегирование каналов между устройствами: </a:t>
            </a:r>
            <a:r>
              <a:rPr lang="ru-RU" sz="1200" dirty="0" smtClean="0">
                <a:sym typeface="Huawei Sans" panose="020C0503030203020204" pitchFamily="34" charset="0"/>
              </a:rPr>
              <a:t>каналы </a:t>
            </a:r>
            <a:r>
              <a:rPr lang="ru-RU" sz="1200" dirty="0">
                <a:sym typeface="Huawei Sans" panose="020C0503030203020204" pitchFamily="34" charset="0"/>
              </a:rPr>
              <a:t>между физическими коммутаторами </a:t>
            </a:r>
            <a:r>
              <a:rPr lang="ru-RU" sz="1200" dirty="0" smtClean="0">
                <a:sym typeface="Huawei Sans" panose="020C0503030203020204" pitchFamily="34" charset="0"/>
              </a:rPr>
              <a:t>объединяются в </a:t>
            </a:r>
            <a:r>
              <a:rPr lang="ru-RU" sz="1200" dirty="0">
                <a:sym typeface="Huawei Sans" panose="020C0503030203020204" pitchFamily="34" charset="0"/>
              </a:rPr>
              <a:t>единый интерфейс Eth-Trunk для взаимодействия с нижестоящими устройствами.</a:t>
            </a:r>
          </a:p>
        </p:txBody>
      </p:sp>
      <p:sp>
        <p:nvSpPr>
          <p:cNvPr id="195" name="圆角矩形 194"/>
          <p:cNvSpPr/>
          <p:nvPr/>
        </p:nvSpPr>
        <p:spPr>
          <a:xfrm>
            <a:off x="5474046" y="3798059"/>
            <a:ext cx="94371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96" name="圆角矩形 195"/>
          <p:cNvSpPr/>
          <p:nvPr/>
        </p:nvSpPr>
        <p:spPr>
          <a:xfrm>
            <a:off x="6711942" y="3798059"/>
            <a:ext cx="94371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6" name="圆角矩形 115"/>
          <p:cNvSpPr/>
          <p:nvPr/>
        </p:nvSpPr>
        <p:spPr>
          <a:xfrm>
            <a:off x="1910669" y="2313835"/>
            <a:ext cx="138825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9" name="圆角矩形 118"/>
          <p:cNvSpPr/>
          <p:nvPr/>
        </p:nvSpPr>
        <p:spPr>
          <a:xfrm>
            <a:off x="2644879" y="3804564"/>
            <a:ext cx="138825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20" name="圆角矩形 119"/>
          <p:cNvSpPr/>
          <p:nvPr/>
        </p:nvSpPr>
        <p:spPr>
          <a:xfrm>
            <a:off x="1183803" y="3804565"/>
            <a:ext cx="138825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77" name="直接连接符 76"/>
          <p:cNvCxnSpPr>
            <a:stCxn id="55" idx="3"/>
          </p:cNvCxnSpPr>
          <p:nvPr/>
        </p:nvCxnSpPr>
        <p:spPr bwMode="auto">
          <a:xfrm>
            <a:off x="2532788" y="2595859"/>
            <a:ext cx="199763"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85" name="直接连接符 84"/>
          <p:cNvCxnSpPr/>
          <p:nvPr/>
        </p:nvCxnSpPr>
        <p:spPr bwMode="auto">
          <a:xfrm flipH="1">
            <a:off x="1518799" y="2826098"/>
            <a:ext cx="725208" cy="10473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直接连接符 87"/>
          <p:cNvCxnSpPr/>
          <p:nvPr/>
        </p:nvCxnSpPr>
        <p:spPr bwMode="auto">
          <a:xfrm flipH="1">
            <a:off x="1518799" y="2826098"/>
            <a:ext cx="1450415" cy="10473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1" name="直接连接符 90"/>
          <p:cNvCxnSpPr/>
          <p:nvPr/>
        </p:nvCxnSpPr>
        <p:spPr bwMode="auto">
          <a:xfrm>
            <a:off x="2244007" y="2826098"/>
            <a:ext cx="0" cy="10473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4" name="直接连接符 93"/>
          <p:cNvCxnSpPr/>
          <p:nvPr/>
        </p:nvCxnSpPr>
        <p:spPr bwMode="auto">
          <a:xfrm flipH="1">
            <a:off x="2244007" y="2826098"/>
            <a:ext cx="725208" cy="10473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8" name="直接连接符 97"/>
          <p:cNvCxnSpPr/>
          <p:nvPr/>
        </p:nvCxnSpPr>
        <p:spPr bwMode="auto">
          <a:xfrm>
            <a:off x="2244007" y="2826098"/>
            <a:ext cx="728922" cy="103161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1" name="直接连接符 100"/>
          <p:cNvCxnSpPr/>
          <p:nvPr/>
        </p:nvCxnSpPr>
        <p:spPr bwMode="auto">
          <a:xfrm>
            <a:off x="2244007" y="2826098"/>
            <a:ext cx="1454130" cy="103161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4" name="直接连接符 103"/>
          <p:cNvCxnSpPr/>
          <p:nvPr/>
        </p:nvCxnSpPr>
        <p:spPr bwMode="auto">
          <a:xfrm>
            <a:off x="2969214" y="2826098"/>
            <a:ext cx="3715" cy="103161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5" name="直接连接符 104"/>
          <p:cNvCxnSpPr/>
          <p:nvPr/>
        </p:nvCxnSpPr>
        <p:spPr bwMode="auto">
          <a:xfrm>
            <a:off x="2969215" y="2826098"/>
            <a:ext cx="728922" cy="103161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0" name="直接连接符 109"/>
          <p:cNvCxnSpPr/>
          <p:nvPr/>
        </p:nvCxnSpPr>
        <p:spPr bwMode="auto">
          <a:xfrm>
            <a:off x="1788694" y="4094293"/>
            <a:ext cx="185419"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113" name="直接连接符 112"/>
          <p:cNvCxnSpPr/>
          <p:nvPr/>
        </p:nvCxnSpPr>
        <p:spPr bwMode="auto">
          <a:xfrm>
            <a:off x="3242824" y="4078534"/>
            <a:ext cx="185419"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125" name="直接连接符 124"/>
          <p:cNvCxnSpPr/>
          <p:nvPr/>
        </p:nvCxnSpPr>
        <p:spPr bwMode="auto">
          <a:xfrm>
            <a:off x="1091195" y="3252216"/>
            <a:ext cx="3223679"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sp>
        <p:nvSpPr>
          <p:cNvPr id="131" name="TextBox 77"/>
          <p:cNvSpPr txBox="1"/>
          <p:nvPr/>
        </p:nvSpPr>
        <p:spPr bwMode="auto">
          <a:xfrm>
            <a:off x="1167831" y="4386936"/>
            <a:ext cx="3029766"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399"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Физические формы CSS и iStack</a:t>
            </a:r>
          </a:p>
        </p:txBody>
      </p:sp>
      <p:sp>
        <p:nvSpPr>
          <p:cNvPr id="135" name="圆角矩形 134"/>
          <p:cNvSpPr/>
          <p:nvPr/>
        </p:nvSpPr>
        <p:spPr>
          <a:xfrm>
            <a:off x="6121100" y="2313835"/>
            <a:ext cx="94371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45" name="直接连接符 144"/>
          <p:cNvCxnSpPr>
            <a:endCxn id="159" idx="0"/>
          </p:cNvCxnSpPr>
          <p:nvPr/>
        </p:nvCxnSpPr>
        <p:spPr bwMode="auto">
          <a:xfrm flipH="1">
            <a:off x="5968547" y="2834181"/>
            <a:ext cx="624410" cy="104835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5" name="TextBox 77"/>
          <p:cNvSpPr txBox="1"/>
          <p:nvPr/>
        </p:nvSpPr>
        <p:spPr bwMode="auto">
          <a:xfrm>
            <a:off x="6580319" y="2460812"/>
            <a:ext cx="1390745"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399"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CSS</a:t>
            </a:r>
          </a:p>
        </p:txBody>
      </p:sp>
      <p:sp>
        <p:nvSpPr>
          <p:cNvPr id="156" name="TextBox 77"/>
          <p:cNvSpPr txBox="1"/>
          <p:nvPr/>
        </p:nvSpPr>
        <p:spPr bwMode="auto">
          <a:xfrm>
            <a:off x="7142627" y="4019212"/>
            <a:ext cx="1644932"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399"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iStack</a:t>
            </a:r>
          </a:p>
        </p:txBody>
      </p:sp>
      <p:sp>
        <p:nvSpPr>
          <p:cNvPr id="158" name="TextBox 77"/>
          <p:cNvSpPr txBox="1"/>
          <p:nvPr/>
        </p:nvSpPr>
        <p:spPr bwMode="auto">
          <a:xfrm>
            <a:off x="5022072" y="4384021"/>
            <a:ext cx="3029766"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399"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Логические формы CSS и iStack</a:t>
            </a:r>
          </a:p>
        </p:txBody>
      </p:sp>
      <p:pic>
        <p:nvPicPr>
          <p:cNvPr id="159" name="图片 1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98652" y="3882540"/>
            <a:ext cx="539789" cy="442627"/>
          </a:xfrm>
          <a:prstGeom prst="rect">
            <a:avLst/>
          </a:prstGeom>
        </p:spPr>
      </p:pic>
      <p:pic>
        <p:nvPicPr>
          <p:cNvPr id="171" name="图片 1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47473" y="3882540"/>
            <a:ext cx="539789" cy="442627"/>
          </a:xfrm>
          <a:prstGeom prst="rect">
            <a:avLst/>
          </a:prstGeom>
        </p:spPr>
      </p:pic>
      <p:cxnSp>
        <p:nvCxnSpPr>
          <p:cNvPr id="183" name="直接连接符 182"/>
          <p:cNvCxnSpPr>
            <a:endCxn id="171" idx="0"/>
          </p:cNvCxnSpPr>
          <p:nvPr/>
        </p:nvCxnSpPr>
        <p:spPr bwMode="auto">
          <a:xfrm>
            <a:off x="6592957" y="2834181"/>
            <a:ext cx="624410" cy="104835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0" name="直接连接符 189"/>
          <p:cNvCxnSpPr/>
          <p:nvPr/>
        </p:nvCxnSpPr>
        <p:spPr bwMode="auto">
          <a:xfrm flipH="1">
            <a:off x="5883926" y="2834181"/>
            <a:ext cx="624410" cy="104835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1" name="直接连接符 190"/>
          <p:cNvCxnSpPr/>
          <p:nvPr/>
        </p:nvCxnSpPr>
        <p:spPr bwMode="auto">
          <a:xfrm>
            <a:off x="6671623" y="2834181"/>
            <a:ext cx="624410" cy="104835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3" name="椭圆 192"/>
          <p:cNvSpPr/>
          <p:nvPr/>
        </p:nvSpPr>
        <p:spPr bwMode="auto">
          <a:xfrm rot="5400000">
            <a:off x="6205367" y="3157805"/>
            <a:ext cx="60193" cy="62441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94" name="椭圆 193"/>
          <p:cNvSpPr/>
          <p:nvPr/>
        </p:nvSpPr>
        <p:spPr bwMode="auto">
          <a:xfrm rot="5400000">
            <a:off x="6953733" y="3157805"/>
            <a:ext cx="60193" cy="62441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202" name="直接连接符 201"/>
          <p:cNvCxnSpPr/>
          <p:nvPr/>
        </p:nvCxnSpPr>
        <p:spPr bwMode="auto">
          <a:xfrm>
            <a:off x="5968548" y="3252216"/>
            <a:ext cx="1611839"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sp>
        <p:nvSpPr>
          <p:cNvPr id="76" name="圆角矩形 75"/>
          <p:cNvSpPr/>
          <p:nvPr/>
        </p:nvSpPr>
        <p:spPr>
          <a:xfrm>
            <a:off x="8267852" y="1270783"/>
            <a:ext cx="3158547" cy="1846925"/>
          </a:xfrm>
          <a:prstGeom prst="roundRect">
            <a:avLst>
              <a:gd name="adj" fmla="val 7486"/>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1381" indent="-171381" fontAlgn="ctr">
              <a:buFont typeface="Arial" panose="020B0604020202020204" pitchFamily="34" charset="0"/>
              <a:buChar char="•"/>
            </a:pPr>
            <a:r>
              <a:rPr lang="ru-RU" sz="12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Одно логическое устройство упрощает процессы эксплуатации, обслуживания (O&amp;M) и управления.</a:t>
            </a:r>
          </a:p>
          <a:p>
            <a:pPr marL="171381" indent="-171381" fontAlgn="ctr">
              <a:buFont typeface="Arial" panose="020B0604020202020204" pitchFamily="34" charset="0"/>
              <a:buChar char="•"/>
            </a:pPr>
            <a:r>
              <a:rPr lang="ru-RU" sz="12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Если физическое устройство выходит из строя, другое устройство </a:t>
            </a:r>
            <a:r>
              <a:rPr lang="ru-RU" sz="1200" dirty="0" smtClean="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принимает на </a:t>
            </a:r>
            <a:r>
              <a:rPr lang="ru-RU" sz="12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себя функции пересылки и управления, предотвращая единичные </a:t>
            </a:r>
            <a:r>
              <a:rPr lang="ru-RU" sz="1200" dirty="0" smtClean="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отказы.</a:t>
            </a:r>
            <a:endParaRPr lang="ru-RU" sz="12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8" name="Right Arrow 58"/>
          <p:cNvSpPr/>
          <p:nvPr/>
        </p:nvSpPr>
        <p:spPr bwMode="auto">
          <a:xfrm rot="20316974">
            <a:off x="7191188" y="2247423"/>
            <a:ext cx="1012052" cy="255171"/>
          </a:xfrm>
          <a:prstGeom prst="rightArrow">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9" name="Right Arrow 58"/>
          <p:cNvSpPr/>
          <p:nvPr/>
        </p:nvSpPr>
        <p:spPr bwMode="auto">
          <a:xfrm rot="899626">
            <a:off x="6962016" y="3478796"/>
            <a:ext cx="1247609" cy="205142"/>
          </a:xfrm>
          <a:prstGeom prst="rightArrow">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80" name="圆角矩形 79"/>
          <p:cNvSpPr/>
          <p:nvPr/>
        </p:nvSpPr>
        <p:spPr>
          <a:xfrm>
            <a:off x="8266272" y="3287550"/>
            <a:ext cx="3160127" cy="1744102"/>
          </a:xfrm>
          <a:prstGeom prst="roundRect">
            <a:avLst>
              <a:gd name="adj" fmla="val 7486"/>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1381" indent="-171381" fontAlgn="ctr">
              <a:buFont typeface="Arial" panose="020B0604020202020204" pitchFamily="34" charset="0"/>
              <a:buChar char="•"/>
            </a:pPr>
            <a:r>
              <a:rPr lang="ru-RU" sz="12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Агрегирование каналов между устройствами реализовано в физической сети без петель, поэтому применение протокола STP не требуется.</a:t>
            </a:r>
          </a:p>
          <a:p>
            <a:pPr marL="171381" indent="-171381" fontAlgn="ctr">
              <a:buFont typeface="Arial" panose="020B0604020202020204" pitchFamily="34" charset="0"/>
              <a:buChar char="•"/>
            </a:pPr>
            <a:r>
              <a:rPr lang="ru-RU" sz="12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В Eth-Trunk используются все каналы. Коэффициент использования каналов составляет 100%.</a:t>
            </a:r>
          </a:p>
        </p:txBody>
      </p:sp>
      <p:sp>
        <p:nvSpPr>
          <p:cNvPr id="53" name="椭圆 52"/>
          <p:cNvSpPr/>
          <p:nvPr/>
        </p:nvSpPr>
        <p:spPr bwMode="auto">
          <a:xfrm rot="5400000">
            <a:off x="5670280" y="1347624"/>
            <a:ext cx="129345" cy="59829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54" name="TextBox 77"/>
          <p:cNvSpPr txBox="1"/>
          <p:nvPr/>
        </p:nvSpPr>
        <p:spPr bwMode="auto">
          <a:xfrm>
            <a:off x="6034101" y="1504020"/>
            <a:ext cx="1117712"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pic>
        <p:nvPicPr>
          <p:cNvPr id="55" name="图片 54" descr="核心交换机.png">
            <a:extLst>
              <a:ext uri="{FF2B5EF4-FFF2-40B4-BE49-F238E27FC236}">
                <a16:creationId xmlns:a16="http://schemas.microsoft.com/office/drawing/2014/main" xmlns="" id="{B523C956-ACFD-43D2-A4FE-500709D8B096}"/>
              </a:ext>
            </a:extLst>
          </p:cNvPr>
          <p:cNvPicPr>
            <a:picLocks noChangeAspect="1"/>
          </p:cNvPicPr>
          <p:nvPr/>
        </p:nvPicPr>
        <p:blipFill>
          <a:blip r:embed="rId4" cstate="print"/>
          <a:stretch>
            <a:fillRect/>
          </a:stretch>
        </p:blipFill>
        <p:spPr>
          <a:xfrm>
            <a:off x="1992788" y="2374950"/>
            <a:ext cx="540000" cy="441818"/>
          </a:xfrm>
          <a:prstGeom prst="rect">
            <a:avLst/>
          </a:prstGeom>
        </p:spPr>
      </p:pic>
      <p:pic>
        <p:nvPicPr>
          <p:cNvPr id="56" name="图片 55" descr="核心交换机.png">
            <a:extLst>
              <a:ext uri="{FF2B5EF4-FFF2-40B4-BE49-F238E27FC236}">
                <a16:creationId xmlns:a16="http://schemas.microsoft.com/office/drawing/2014/main" xmlns="" id="{B523C956-ACFD-43D2-A4FE-500709D8B096}"/>
              </a:ext>
            </a:extLst>
          </p:cNvPr>
          <p:cNvPicPr>
            <a:picLocks noChangeAspect="1"/>
          </p:cNvPicPr>
          <p:nvPr/>
        </p:nvPicPr>
        <p:blipFill>
          <a:blip r:embed="rId4" cstate="print"/>
          <a:stretch>
            <a:fillRect/>
          </a:stretch>
        </p:blipFill>
        <p:spPr>
          <a:xfrm>
            <a:off x="2699214" y="2374950"/>
            <a:ext cx="540000" cy="441818"/>
          </a:xfrm>
          <a:prstGeom prst="rect">
            <a:avLst/>
          </a:prstGeom>
        </p:spPr>
      </p:pic>
      <p:pic>
        <p:nvPicPr>
          <p:cNvPr id="59" name="图片 58"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5" cstate="print"/>
          <a:stretch>
            <a:fillRect/>
          </a:stretch>
        </p:blipFill>
        <p:spPr>
          <a:xfrm>
            <a:off x="1248941" y="3873825"/>
            <a:ext cx="540000" cy="441818"/>
          </a:xfrm>
          <a:prstGeom prst="rect">
            <a:avLst/>
          </a:prstGeom>
        </p:spPr>
      </p:pic>
      <p:pic>
        <p:nvPicPr>
          <p:cNvPr id="60" name="图片 59"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5" cstate="print"/>
          <a:stretch>
            <a:fillRect/>
          </a:stretch>
        </p:blipFill>
        <p:spPr>
          <a:xfrm>
            <a:off x="1959451" y="3873825"/>
            <a:ext cx="540000" cy="441818"/>
          </a:xfrm>
          <a:prstGeom prst="rect">
            <a:avLst/>
          </a:prstGeom>
        </p:spPr>
      </p:pic>
      <p:pic>
        <p:nvPicPr>
          <p:cNvPr id="61" name="图片 60"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5" cstate="print"/>
          <a:stretch>
            <a:fillRect/>
          </a:stretch>
        </p:blipFill>
        <p:spPr>
          <a:xfrm>
            <a:off x="2708738" y="3864299"/>
            <a:ext cx="540000" cy="441818"/>
          </a:xfrm>
          <a:prstGeom prst="rect">
            <a:avLst/>
          </a:prstGeom>
        </p:spPr>
      </p:pic>
      <p:pic>
        <p:nvPicPr>
          <p:cNvPr id="62" name="图片 61"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5" cstate="print"/>
          <a:stretch>
            <a:fillRect/>
          </a:stretch>
        </p:blipFill>
        <p:spPr>
          <a:xfrm>
            <a:off x="3419248" y="3864299"/>
            <a:ext cx="540000" cy="441818"/>
          </a:xfrm>
          <a:prstGeom prst="rect">
            <a:avLst/>
          </a:prstGeom>
        </p:spPr>
      </p:pic>
      <p:pic>
        <p:nvPicPr>
          <p:cNvPr id="63" name="图片 6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303069" y="2394578"/>
            <a:ext cx="540000" cy="442800"/>
          </a:xfrm>
          <a:prstGeom prst="rect">
            <a:avLst/>
          </a:prstGeom>
        </p:spPr>
      </p:pic>
      <p:grpSp>
        <p:nvGrpSpPr>
          <p:cNvPr id="57" name="组合 56"/>
          <p:cNvGrpSpPr/>
          <p:nvPr/>
        </p:nvGrpSpPr>
        <p:grpSpPr>
          <a:xfrm>
            <a:off x="3984333" y="2970088"/>
            <a:ext cx="1390745" cy="795895"/>
            <a:chOff x="2668498" y="2851652"/>
            <a:chExt cx="1390745" cy="388149"/>
          </a:xfrm>
        </p:grpSpPr>
        <p:sp>
          <p:nvSpPr>
            <p:cNvPr id="58" name="Right Arrow 157"/>
            <p:cNvSpPr/>
            <p:nvPr/>
          </p:nvSpPr>
          <p:spPr>
            <a:xfrm>
              <a:off x="3386607" y="285165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64" name="TextBox 77"/>
            <p:cNvSpPr txBox="1"/>
            <p:nvPr/>
          </p:nvSpPr>
          <p:spPr bwMode="auto">
            <a:xfrm>
              <a:off x="2668498" y="2954227"/>
              <a:ext cx="1390745" cy="28557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Равно</a:t>
              </a:r>
            </a:p>
          </p:txBody>
        </p:sp>
      </p:grpSp>
    </p:spTree>
    <p:extLst>
      <p:ext uri="{BB962C8B-B14F-4D97-AF65-F5344CB8AC3E}">
        <p14:creationId xmlns:p14="http://schemas.microsoft.com/office/powerpoint/2010/main" val="365695969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Применение (1)</a:t>
            </a:r>
          </a:p>
        </p:txBody>
      </p:sp>
      <p:sp>
        <p:nvSpPr>
          <p:cNvPr id="54" name="圆角矩形 75"/>
          <p:cNvSpPr/>
          <p:nvPr/>
        </p:nvSpPr>
        <p:spPr>
          <a:xfrm>
            <a:off x="542714" y="1272339"/>
            <a:ext cx="5151012" cy="54098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6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Увеличение количества портов</a:t>
            </a:r>
          </a:p>
        </p:txBody>
      </p:sp>
      <p:sp>
        <p:nvSpPr>
          <p:cNvPr id="55" name="圆角矩形 75"/>
          <p:cNvSpPr/>
          <p:nvPr/>
        </p:nvSpPr>
        <p:spPr>
          <a:xfrm>
            <a:off x="519134" y="1867700"/>
            <a:ext cx="5151013" cy="45039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61" name="直接连接符 60"/>
          <p:cNvCxnSpPr>
            <a:endCxn id="68" idx="0"/>
          </p:cNvCxnSpPr>
          <p:nvPr/>
        </p:nvCxnSpPr>
        <p:spPr bwMode="auto">
          <a:xfrm flipH="1">
            <a:off x="1627291" y="3203193"/>
            <a:ext cx="211" cy="869027"/>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57396" y="4072220"/>
            <a:ext cx="539789" cy="442627"/>
          </a:xfrm>
          <a:prstGeom prst="rect">
            <a:avLst/>
          </a:prstGeom>
        </p:spPr>
      </p:pic>
      <p:sp>
        <p:nvSpPr>
          <p:cNvPr id="73" name="圆角矩形 72"/>
          <p:cNvSpPr/>
          <p:nvPr/>
        </p:nvSpPr>
        <p:spPr>
          <a:xfrm>
            <a:off x="2751523" y="2733600"/>
            <a:ext cx="2654215" cy="864632"/>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bwMode="auto">
          <a:xfrm>
            <a:off x="3397921" y="2979266"/>
            <a:ext cx="3684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89" name="直接连接符 88"/>
          <p:cNvCxnSpPr/>
          <p:nvPr/>
        </p:nvCxnSpPr>
        <p:spPr bwMode="auto">
          <a:xfrm>
            <a:off x="4306174" y="2979266"/>
            <a:ext cx="40649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90" name="任意多边形 89"/>
          <p:cNvSpPr/>
          <p:nvPr/>
        </p:nvSpPr>
        <p:spPr>
          <a:xfrm>
            <a:off x="3220138" y="3196941"/>
            <a:ext cx="1710657" cy="227120"/>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92" name="直接连接符 91"/>
          <p:cNvCxnSpPr>
            <a:endCxn id="93" idx="0"/>
          </p:cNvCxnSpPr>
          <p:nvPr/>
        </p:nvCxnSpPr>
        <p:spPr bwMode="auto">
          <a:xfrm>
            <a:off x="3128027" y="3200089"/>
            <a:ext cx="613"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58745" y="4072220"/>
            <a:ext cx="539789" cy="442627"/>
          </a:xfrm>
          <a:prstGeom prst="rect">
            <a:avLst/>
          </a:prstGeom>
        </p:spPr>
      </p:pic>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12567" y="4072220"/>
            <a:ext cx="539789" cy="442627"/>
          </a:xfrm>
          <a:prstGeom prst="rect">
            <a:avLst/>
          </a:prstGeom>
        </p:spPr>
      </p:pic>
      <p:cxnSp>
        <p:nvCxnSpPr>
          <p:cNvPr id="96" name="直接连接符 95"/>
          <p:cNvCxnSpPr/>
          <p:nvPr/>
        </p:nvCxnSpPr>
        <p:spPr bwMode="auto">
          <a:xfrm>
            <a:off x="3128639" y="3240354"/>
            <a:ext cx="0"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7" name="直接连接符 96"/>
          <p:cNvCxnSpPr>
            <a:endCxn id="95" idx="0"/>
          </p:cNvCxnSpPr>
          <p:nvPr/>
        </p:nvCxnSpPr>
        <p:spPr bwMode="auto">
          <a:xfrm flipH="1">
            <a:off x="4982462" y="3200089"/>
            <a:ext cx="105"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9" name="TextBox 77"/>
          <p:cNvSpPr txBox="1"/>
          <p:nvPr/>
        </p:nvSpPr>
        <p:spPr bwMode="auto">
          <a:xfrm>
            <a:off x="3774095" y="3162091"/>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iStack</a:t>
            </a:r>
          </a:p>
        </p:txBody>
      </p:sp>
      <p:sp>
        <p:nvSpPr>
          <p:cNvPr id="123" name="文本占位符 3"/>
          <p:cNvSpPr txBox="1">
            <a:spLocks/>
          </p:cNvSpPr>
          <p:nvPr/>
        </p:nvSpPr>
        <p:spPr bwMode="auto">
          <a:xfrm>
            <a:off x="542715" y="5206012"/>
            <a:ext cx="5038936"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ru-RU" sz="1200" dirty="0">
                <a:latin typeface="Arial" panose="020B0604020202020204" pitchFamily="34" charset="0"/>
                <a:ea typeface="方正兰亭黑简体" panose="02000000000000000000" pitchFamily="2" charset="-122"/>
                <a:sym typeface="Huawei Sans" panose="020C0503030203020204" pitchFamily="34" charset="0"/>
              </a:rPr>
              <a:t>Если плотность портов коммутатора не соответствует требованиям доступа, добавьте новые коммутаторы, чтобы настроить iStack для увеличения количества портов.</a:t>
            </a:r>
          </a:p>
        </p:txBody>
      </p:sp>
      <p:cxnSp>
        <p:nvCxnSpPr>
          <p:cNvPr id="128" name="直接连接符 127"/>
          <p:cNvCxnSpPr/>
          <p:nvPr/>
        </p:nvCxnSpPr>
        <p:spPr bwMode="auto">
          <a:xfrm>
            <a:off x="9838486" y="2568353"/>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9" name="直接连接符 128"/>
          <p:cNvCxnSpPr/>
          <p:nvPr/>
        </p:nvCxnSpPr>
        <p:spPr bwMode="auto">
          <a:xfrm>
            <a:off x="9994921" y="2568353"/>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0" name="圆角矩形 75"/>
          <p:cNvSpPr/>
          <p:nvPr/>
        </p:nvSpPr>
        <p:spPr>
          <a:xfrm>
            <a:off x="6215761" y="1268404"/>
            <a:ext cx="5151012" cy="54885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sz="16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Расширение полосы пропускания и реализация резервирования</a:t>
            </a:r>
          </a:p>
        </p:txBody>
      </p:sp>
      <p:sp>
        <p:nvSpPr>
          <p:cNvPr id="136" name="圆角矩形 75"/>
          <p:cNvSpPr/>
          <p:nvPr/>
        </p:nvSpPr>
        <p:spPr>
          <a:xfrm>
            <a:off x="6215761" y="1849521"/>
            <a:ext cx="5151013" cy="452209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7" name="直接连接符 136"/>
          <p:cNvCxnSpPr>
            <a:endCxn id="143" idx="0"/>
          </p:cNvCxnSpPr>
          <p:nvPr/>
        </p:nvCxnSpPr>
        <p:spPr bwMode="auto">
          <a:xfrm>
            <a:off x="7503748" y="3820358"/>
            <a:ext cx="1" cy="86902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8" name="TextBox 77"/>
          <p:cNvSpPr txBox="1"/>
          <p:nvPr/>
        </p:nvSpPr>
        <p:spPr bwMode="auto">
          <a:xfrm>
            <a:off x="6037998" y="2242810"/>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Уровень агрегации</a:t>
            </a:r>
          </a:p>
        </p:txBody>
      </p:sp>
      <p:sp>
        <p:nvSpPr>
          <p:cNvPr id="139" name="TextBox 77"/>
          <p:cNvSpPr txBox="1"/>
          <p:nvPr/>
        </p:nvSpPr>
        <p:spPr bwMode="auto">
          <a:xfrm>
            <a:off x="6233198" y="3462499"/>
            <a:ext cx="1051660"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Уровень доступа</a:t>
            </a:r>
          </a:p>
        </p:txBody>
      </p:sp>
      <p:cxnSp>
        <p:nvCxnSpPr>
          <p:cNvPr id="140" name="直接连接符 139"/>
          <p:cNvCxnSpPr/>
          <p:nvPr/>
        </p:nvCxnSpPr>
        <p:spPr bwMode="auto">
          <a:xfrm>
            <a:off x="7433680" y="2568353"/>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1" name="直接连接符 140"/>
          <p:cNvCxnSpPr/>
          <p:nvPr/>
        </p:nvCxnSpPr>
        <p:spPr bwMode="auto">
          <a:xfrm>
            <a:off x="7590115" y="2568353"/>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2" name="椭圆 141"/>
          <p:cNvSpPr/>
          <p:nvPr/>
        </p:nvSpPr>
        <p:spPr bwMode="auto">
          <a:xfrm rot="5400000">
            <a:off x="7350825" y="2463111"/>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pic>
        <p:nvPicPr>
          <p:cNvPr id="143" name="图片 1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33854" y="4689385"/>
            <a:ext cx="539789" cy="442627"/>
          </a:xfrm>
          <a:prstGeom prst="rect">
            <a:avLst/>
          </a:prstGeom>
        </p:spPr>
      </p:pic>
      <p:sp>
        <p:nvSpPr>
          <p:cNvPr id="147" name="圆角矩形 146"/>
          <p:cNvSpPr/>
          <p:nvPr/>
        </p:nvSpPr>
        <p:spPr>
          <a:xfrm>
            <a:off x="8627770" y="3350765"/>
            <a:ext cx="2654215" cy="864632"/>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51" name="直接连接符 150"/>
          <p:cNvCxnSpPr/>
          <p:nvPr/>
        </p:nvCxnSpPr>
        <p:spPr bwMode="auto">
          <a:xfrm>
            <a:off x="9274168" y="3596431"/>
            <a:ext cx="3684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152" name="直接连接符 151"/>
          <p:cNvCxnSpPr/>
          <p:nvPr/>
        </p:nvCxnSpPr>
        <p:spPr bwMode="auto">
          <a:xfrm>
            <a:off x="10182421" y="3596431"/>
            <a:ext cx="40649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53" name="任意多边形 152"/>
          <p:cNvSpPr/>
          <p:nvPr/>
        </p:nvSpPr>
        <p:spPr>
          <a:xfrm>
            <a:off x="9096385" y="3814106"/>
            <a:ext cx="1710657" cy="227120"/>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54" name="直接连接符 153"/>
          <p:cNvCxnSpPr>
            <a:endCxn id="157" idx="0"/>
          </p:cNvCxnSpPr>
          <p:nvPr/>
        </p:nvCxnSpPr>
        <p:spPr bwMode="auto">
          <a:xfrm>
            <a:off x="9004274" y="3817254"/>
            <a:ext cx="613"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57" name="图片 1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34992" y="4689385"/>
            <a:ext cx="539789" cy="442627"/>
          </a:xfrm>
          <a:prstGeom prst="rect">
            <a:avLst/>
          </a:prstGeom>
        </p:spPr>
      </p:pic>
      <p:pic>
        <p:nvPicPr>
          <p:cNvPr id="161" name="图片 1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93246" y="4689385"/>
            <a:ext cx="539789" cy="442627"/>
          </a:xfrm>
          <a:prstGeom prst="rect">
            <a:avLst/>
          </a:prstGeom>
        </p:spPr>
      </p:pic>
      <p:cxnSp>
        <p:nvCxnSpPr>
          <p:cNvPr id="162" name="直接连接符 161"/>
          <p:cNvCxnSpPr/>
          <p:nvPr/>
        </p:nvCxnSpPr>
        <p:spPr bwMode="auto">
          <a:xfrm>
            <a:off x="9004886" y="3857519"/>
            <a:ext cx="0"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3" name="直接连接符 162"/>
          <p:cNvCxnSpPr>
            <a:endCxn id="161" idx="0"/>
          </p:cNvCxnSpPr>
          <p:nvPr/>
        </p:nvCxnSpPr>
        <p:spPr bwMode="auto">
          <a:xfrm>
            <a:off x="10858814" y="3817254"/>
            <a:ext cx="4327"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4" name="TextBox 77"/>
          <p:cNvSpPr txBox="1"/>
          <p:nvPr/>
        </p:nvSpPr>
        <p:spPr bwMode="auto">
          <a:xfrm>
            <a:off x="9721970" y="3770454"/>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iStack</a:t>
            </a:r>
          </a:p>
        </p:txBody>
      </p:sp>
      <p:cxnSp>
        <p:nvCxnSpPr>
          <p:cNvPr id="166" name="直接连接符 165"/>
          <p:cNvCxnSpPr/>
          <p:nvPr/>
        </p:nvCxnSpPr>
        <p:spPr bwMode="auto">
          <a:xfrm flipH="1">
            <a:off x="8910161" y="2607554"/>
            <a:ext cx="884094" cy="7800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7" name="直接连接符 166"/>
          <p:cNvCxnSpPr/>
          <p:nvPr/>
        </p:nvCxnSpPr>
        <p:spPr bwMode="auto">
          <a:xfrm flipH="1">
            <a:off x="9066596" y="2607554"/>
            <a:ext cx="845931" cy="7800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8" name="直接连接符 167"/>
          <p:cNvCxnSpPr/>
          <p:nvPr/>
        </p:nvCxnSpPr>
        <p:spPr bwMode="auto">
          <a:xfrm>
            <a:off x="9912526" y="2607554"/>
            <a:ext cx="894515" cy="7800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9" name="直接连接符 168"/>
          <p:cNvCxnSpPr/>
          <p:nvPr/>
        </p:nvCxnSpPr>
        <p:spPr bwMode="auto">
          <a:xfrm>
            <a:off x="10056090" y="2607554"/>
            <a:ext cx="907387" cy="7800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6" name="直接连接符 175"/>
          <p:cNvCxnSpPr>
            <a:endCxn id="175" idx="0"/>
          </p:cNvCxnSpPr>
          <p:nvPr/>
        </p:nvCxnSpPr>
        <p:spPr bwMode="auto">
          <a:xfrm flipH="1">
            <a:off x="9912527" y="3817254"/>
            <a:ext cx="949"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0" name="椭圆 169"/>
          <p:cNvSpPr/>
          <p:nvPr/>
        </p:nvSpPr>
        <p:spPr bwMode="auto">
          <a:xfrm rot="5400000">
            <a:off x="9832021" y="2135285"/>
            <a:ext cx="276030" cy="155065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72" name="文本占位符 3"/>
          <p:cNvSpPr txBox="1">
            <a:spLocks/>
          </p:cNvSpPr>
          <p:nvPr/>
        </p:nvSpPr>
        <p:spPr bwMode="auto">
          <a:xfrm>
            <a:off x="6159486" y="5175210"/>
            <a:ext cx="5151011"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ru-RU" sz="1000" dirty="0">
                <a:latin typeface="Arial" panose="020B0604020202020204" pitchFamily="34" charset="0"/>
                <a:ea typeface="方正兰亭黑简体" panose="02000000000000000000" pitchFamily="2" charset="-122"/>
                <a:sym typeface="Huawei Sans" panose="020C0503030203020204" pitchFamily="34" charset="0"/>
              </a:rPr>
              <a:t>Чтобы увеличить пропускную способность восходящего канала, добавьте новые коммутаторы для настройки iStack и добавьте несколько физических каналов коммутаторов-участников в Eth-Trunk. Это позволит увеличить полосу пропускания восходящего канала, реализовать резервное копирование между устройствами и резервирование каналов между устройствами, а также повысить надежность.</a:t>
            </a:r>
          </a:p>
        </p:txBody>
      </p:sp>
      <p:cxnSp>
        <p:nvCxnSpPr>
          <p:cNvPr id="174" name="直接连接符 173"/>
          <p:cNvCxnSpPr/>
          <p:nvPr/>
        </p:nvCxnSpPr>
        <p:spPr bwMode="auto">
          <a:xfrm>
            <a:off x="6723860" y="3213691"/>
            <a:ext cx="4459646"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pic>
        <p:nvPicPr>
          <p:cNvPr id="175" name="图片 1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642632" y="4689385"/>
            <a:ext cx="539789" cy="442627"/>
          </a:xfrm>
          <a:prstGeom prst="rect">
            <a:avLst/>
          </a:prstGeom>
        </p:spPr>
      </p:pic>
      <p:pic>
        <p:nvPicPr>
          <p:cNvPr id="179" name="图片 17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62087" y="4079311"/>
            <a:ext cx="539789" cy="442627"/>
          </a:xfrm>
          <a:prstGeom prst="rect">
            <a:avLst/>
          </a:prstGeom>
        </p:spPr>
      </p:pic>
      <p:cxnSp>
        <p:nvCxnSpPr>
          <p:cNvPr id="180" name="直接连接符 179"/>
          <p:cNvCxnSpPr>
            <a:endCxn id="179" idx="0"/>
          </p:cNvCxnSpPr>
          <p:nvPr/>
        </p:nvCxnSpPr>
        <p:spPr bwMode="auto">
          <a:xfrm>
            <a:off x="4031981" y="3196941"/>
            <a:ext cx="1" cy="88237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1" name="直接连接符 180"/>
          <p:cNvCxnSpPr/>
          <p:nvPr/>
        </p:nvCxnSpPr>
        <p:spPr bwMode="auto">
          <a:xfrm>
            <a:off x="6471370" y="2002431"/>
            <a:ext cx="455313"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82" name="TextBox 77"/>
          <p:cNvSpPr txBox="1"/>
          <p:nvPr/>
        </p:nvSpPr>
        <p:spPr bwMode="auto">
          <a:xfrm>
            <a:off x="6844311" y="1827664"/>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Канал iStack</a:t>
            </a:r>
          </a:p>
        </p:txBody>
      </p:sp>
      <p:cxnSp>
        <p:nvCxnSpPr>
          <p:cNvPr id="184" name="直接连接符 183"/>
          <p:cNvCxnSpPr/>
          <p:nvPr/>
        </p:nvCxnSpPr>
        <p:spPr bwMode="auto">
          <a:xfrm>
            <a:off x="1369383" y="2093871"/>
            <a:ext cx="455313"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85" name="TextBox 77"/>
          <p:cNvSpPr txBox="1"/>
          <p:nvPr/>
        </p:nvSpPr>
        <p:spPr bwMode="auto">
          <a:xfrm>
            <a:off x="1765230" y="191605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Канал iStack</a:t>
            </a:r>
          </a:p>
        </p:txBody>
      </p:sp>
      <p:sp>
        <p:nvSpPr>
          <p:cNvPr id="70" name="椭圆 69"/>
          <p:cNvSpPr/>
          <p:nvPr/>
        </p:nvSpPr>
        <p:spPr bwMode="auto">
          <a:xfrm rot="5400000">
            <a:off x="8461903" y="1703285"/>
            <a:ext cx="129345" cy="59829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2" name="TextBox 77"/>
          <p:cNvSpPr txBox="1"/>
          <p:nvPr/>
        </p:nvSpPr>
        <p:spPr bwMode="auto">
          <a:xfrm>
            <a:off x="8796846" y="1849521"/>
            <a:ext cx="139074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pic>
        <p:nvPicPr>
          <p:cNvPr id="76" name="图片 7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357396" y="2771105"/>
            <a:ext cx="540000" cy="442800"/>
          </a:xfrm>
          <a:prstGeom prst="rect">
            <a:avLst/>
          </a:prstGeom>
        </p:spPr>
      </p:pic>
      <p:pic>
        <p:nvPicPr>
          <p:cNvPr id="77" name="图片 7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58745" y="2771105"/>
            <a:ext cx="540000" cy="442800"/>
          </a:xfrm>
          <a:prstGeom prst="rect">
            <a:avLst/>
          </a:prstGeom>
        </p:spPr>
      </p:pic>
      <p:pic>
        <p:nvPicPr>
          <p:cNvPr id="78" name="图片 7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62087" y="2771105"/>
            <a:ext cx="540000" cy="442800"/>
          </a:xfrm>
          <a:prstGeom prst="rect">
            <a:avLst/>
          </a:prstGeom>
        </p:spPr>
      </p:pic>
      <p:pic>
        <p:nvPicPr>
          <p:cNvPr id="79" name="图片 7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712567" y="2771105"/>
            <a:ext cx="540000" cy="442800"/>
          </a:xfrm>
          <a:prstGeom prst="rect">
            <a:avLst/>
          </a:prstGeom>
        </p:spPr>
      </p:pic>
      <p:pic>
        <p:nvPicPr>
          <p:cNvPr id="80"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233854" y="3388199"/>
            <a:ext cx="540000" cy="442800"/>
          </a:xfrm>
          <a:prstGeom prst="rect">
            <a:avLst/>
          </a:prstGeom>
        </p:spPr>
      </p:pic>
      <p:pic>
        <p:nvPicPr>
          <p:cNvPr id="81" name="图片 8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233854" y="2232406"/>
            <a:ext cx="540000" cy="442800"/>
          </a:xfrm>
          <a:prstGeom prst="rect">
            <a:avLst/>
          </a:prstGeom>
        </p:spPr>
      </p:pic>
      <p:pic>
        <p:nvPicPr>
          <p:cNvPr id="82" name="图片 8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646812" y="2232406"/>
            <a:ext cx="540000" cy="442800"/>
          </a:xfrm>
          <a:prstGeom prst="rect">
            <a:avLst/>
          </a:prstGeom>
        </p:spPr>
      </p:pic>
      <p:pic>
        <p:nvPicPr>
          <p:cNvPr id="83" name="图片 8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734992" y="3388199"/>
            <a:ext cx="540000" cy="442800"/>
          </a:xfrm>
          <a:prstGeom prst="rect">
            <a:avLst/>
          </a:prstGeom>
        </p:spPr>
      </p:pic>
      <p:pic>
        <p:nvPicPr>
          <p:cNvPr id="84" name="图片 8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642632" y="3388199"/>
            <a:ext cx="540000" cy="442800"/>
          </a:xfrm>
          <a:prstGeom prst="rect">
            <a:avLst/>
          </a:prstGeom>
        </p:spPr>
      </p:pic>
      <p:pic>
        <p:nvPicPr>
          <p:cNvPr id="85" name="图片 8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593035" y="3388199"/>
            <a:ext cx="540000" cy="442800"/>
          </a:xfrm>
          <a:prstGeom prst="rect">
            <a:avLst/>
          </a:prstGeom>
        </p:spPr>
      </p:pic>
      <p:sp>
        <p:nvSpPr>
          <p:cNvPr id="86" name="Right Arrow 157"/>
          <p:cNvSpPr/>
          <p:nvPr/>
        </p:nvSpPr>
        <p:spPr>
          <a:xfrm>
            <a:off x="1987618" y="2805849"/>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88" name="Right Arrow 157"/>
          <p:cNvSpPr/>
          <p:nvPr/>
        </p:nvSpPr>
        <p:spPr>
          <a:xfrm>
            <a:off x="7869886" y="3452946"/>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69" name="TextBox 77"/>
          <p:cNvSpPr txBox="1"/>
          <p:nvPr/>
        </p:nvSpPr>
        <p:spPr bwMode="auto">
          <a:xfrm>
            <a:off x="490260" y="2867366"/>
            <a:ext cx="959928"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Уровень доступа</a:t>
            </a:r>
          </a:p>
        </p:txBody>
      </p:sp>
    </p:spTree>
    <p:extLst>
      <p:ext uri="{BB962C8B-B14F-4D97-AF65-F5344CB8AC3E}">
        <p14:creationId xmlns:p14="http://schemas.microsoft.com/office/powerpoint/2010/main" val="16670197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Применение (2)</a:t>
            </a:r>
          </a:p>
        </p:txBody>
      </p:sp>
      <p:sp>
        <p:nvSpPr>
          <p:cNvPr id="4" name="文本占位符 3"/>
          <p:cNvSpPr>
            <a:spLocks noGrp="1"/>
          </p:cNvSpPr>
          <p:nvPr>
            <p:ph type="body" sz="quarter" idx="4294967295"/>
          </p:nvPr>
        </p:nvSpPr>
        <p:spPr>
          <a:xfrm>
            <a:off x="446089" y="4731801"/>
            <a:ext cx="11299824" cy="1585537"/>
          </a:xfrm>
        </p:spPr>
        <p:txBody>
          <a:bodyPr/>
          <a:lstStyle/>
          <a:p>
            <a:r>
              <a:rPr lang="ru-RU" sz="1600" dirty="0">
                <a:sym typeface="Huawei Sans" panose="020C0503030203020204" pitchFamily="34" charset="0"/>
              </a:rPr>
              <a:t>Два устройства образуют CSS и виртуализируются в одно логическое устройство. В такой сети не требуется протокол множественных связующих деревьев (MSTP) или протокол резервирования виртуального маршрутизатора (VRRP), поэтому </a:t>
            </a:r>
            <a:r>
              <a:rPr lang="ru-RU" sz="1600" dirty="0" smtClean="0">
                <a:sym typeface="Huawei Sans" panose="020C0503030203020204" pitchFamily="34" charset="0"/>
              </a:rPr>
              <a:t>настраивать сеть </a:t>
            </a:r>
            <a:r>
              <a:rPr lang="ru-RU" sz="1600" dirty="0">
                <a:sym typeface="Huawei Sans" panose="020C0503030203020204" pitchFamily="34" charset="0"/>
              </a:rPr>
              <a:t>намного проще. Кроме того, агрегирование каналов между устройствами ускоряет конвергенцию сети и повышает ее надежность.</a:t>
            </a:r>
          </a:p>
          <a:p>
            <a:endParaRPr lang="zh-CN" altLang="en-US" sz="1800" dirty="0"/>
          </a:p>
        </p:txBody>
      </p:sp>
      <p:sp>
        <p:nvSpPr>
          <p:cNvPr id="89" name="圆角矩形 88"/>
          <p:cNvSpPr/>
          <p:nvPr/>
        </p:nvSpPr>
        <p:spPr>
          <a:xfrm>
            <a:off x="6256053" y="2253723"/>
            <a:ext cx="2020239" cy="751814"/>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93" name="直接连接符 92"/>
          <p:cNvCxnSpPr/>
          <p:nvPr/>
        </p:nvCxnSpPr>
        <p:spPr bwMode="auto">
          <a:xfrm>
            <a:off x="7023296" y="2715809"/>
            <a:ext cx="455313"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97" name="直接连接符 96"/>
          <p:cNvCxnSpPr/>
          <p:nvPr/>
        </p:nvCxnSpPr>
        <p:spPr bwMode="auto">
          <a:xfrm>
            <a:off x="4420187" y="2715809"/>
            <a:ext cx="53978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3" name="直接连接符 102"/>
          <p:cNvCxnSpPr/>
          <p:nvPr/>
        </p:nvCxnSpPr>
        <p:spPr bwMode="auto">
          <a:xfrm flipH="1">
            <a:off x="3964874" y="2936632"/>
            <a:ext cx="185419"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6" name="直接连接符 105"/>
          <p:cNvCxnSpPr/>
          <p:nvPr/>
        </p:nvCxnSpPr>
        <p:spPr bwMode="auto">
          <a:xfrm flipH="1">
            <a:off x="3964874" y="2936632"/>
            <a:ext cx="1264997"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7" name="直接连接符 106"/>
          <p:cNvCxnSpPr/>
          <p:nvPr/>
        </p:nvCxnSpPr>
        <p:spPr bwMode="auto">
          <a:xfrm>
            <a:off x="4150292" y="2936632"/>
            <a:ext cx="559767"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8" name="直接连接符 107"/>
          <p:cNvCxnSpPr/>
          <p:nvPr/>
        </p:nvCxnSpPr>
        <p:spPr bwMode="auto">
          <a:xfrm flipH="1">
            <a:off x="4710059" y="2936632"/>
            <a:ext cx="519811"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9" name="直接连接符 108"/>
          <p:cNvCxnSpPr/>
          <p:nvPr/>
        </p:nvCxnSpPr>
        <p:spPr bwMode="auto">
          <a:xfrm>
            <a:off x="4150293" y="2936632"/>
            <a:ext cx="1304953"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1" name="直接连接符 110"/>
          <p:cNvCxnSpPr/>
          <p:nvPr/>
        </p:nvCxnSpPr>
        <p:spPr bwMode="auto">
          <a:xfrm>
            <a:off x="5229871" y="2936632"/>
            <a:ext cx="225375"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2" name="TextBox 77"/>
          <p:cNvSpPr txBox="1"/>
          <p:nvPr/>
        </p:nvSpPr>
        <p:spPr bwMode="auto">
          <a:xfrm>
            <a:off x="3982421" y="1858540"/>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MSTP+VRRP</a:t>
            </a:r>
          </a:p>
        </p:txBody>
      </p:sp>
      <p:cxnSp>
        <p:nvCxnSpPr>
          <p:cNvPr id="23" name="直接箭头连接符 22"/>
          <p:cNvCxnSpPr/>
          <p:nvPr/>
        </p:nvCxnSpPr>
        <p:spPr>
          <a:xfrm flipH="1">
            <a:off x="4262980" y="2166039"/>
            <a:ext cx="198538" cy="209843"/>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直接箭头连接符 114"/>
          <p:cNvCxnSpPr/>
          <p:nvPr/>
        </p:nvCxnSpPr>
        <p:spPr>
          <a:xfrm>
            <a:off x="4926061" y="2173878"/>
            <a:ext cx="191121" cy="202004"/>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29" name="TextBox 77"/>
          <p:cNvSpPr txBox="1"/>
          <p:nvPr/>
        </p:nvSpPr>
        <p:spPr bwMode="auto">
          <a:xfrm>
            <a:off x="6570800" y="2231604"/>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CSS</a:t>
            </a:r>
          </a:p>
        </p:txBody>
      </p:sp>
      <p:cxnSp>
        <p:nvCxnSpPr>
          <p:cNvPr id="139" name="直接连接符 138"/>
          <p:cNvCxnSpPr/>
          <p:nvPr/>
        </p:nvCxnSpPr>
        <p:spPr bwMode="auto">
          <a:xfrm flipH="1">
            <a:off x="6516026" y="2936632"/>
            <a:ext cx="237375"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0" name="直接连接符 139"/>
          <p:cNvCxnSpPr/>
          <p:nvPr/>
        </p:nvCxnSpPr>
        <p:spPr bwMode="auto">
          <a:xfrm flipH="1">
            <a:off x="6516026" y="2936632"/>
            <a:ext cx="1232478"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1" name="直接连接符 140"/>
          <p:cNvCxnSpPr/>
          <p:nvPr/>
        </p:nvCxnSpPr>
        <p:spPr bwMode="auto">
          <a:xfrm>
            <a:off x="6753402" y="2936632"/>
            <a:ext cx="507811"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2" name="直接连接符 141"/>
          <p:cNvCxnSpPr/>
          <p:nvPr/>
        </p:nvCxnSpPr>
        <p:spPr bwMode="auto">
          <a:xfrm>
            <a:off x="6753401" y="2936632"/>
            <a:ext cx="1252997"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1" name="直接连接符 150"/>
          <p:cNvCxnSpPr/>
          <p:nvPr/>
        </p:nvCxnSpPr>
        <p:spPr bwMode="auto">
          <a:xfrm flipH="1">
            <a:off x="7261212" y="2936632"/>
            <a:ext cx="487292"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4" name="直接连接符 153"/>
          <p:cNvCxnSpPr/>
          <p:nvPr/>
        </p:nvCxnSpPr>
        <p:spPr bwMode="auto">
          <a:xfrm>
            <a:off x="7748504" y="2936632"/>
            <a:ext cx="257894"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7" name="椭圆 156"/>
          <p:cNvSpPr/>
          <p:nvPr/>
        </p:nvSpPr>
        <p:spPr bwMode="auto">
          <a:xfrm rot="5400000">
            <a:off x="6460031" y="3613816"/>
            <a:ext cx="151946" cy="65622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61" name="椭圆 160"/>
          <p:cNvSpPr/>
          <p:nvPr/>
        </p:nvSpPr>
        <p:spPr bwMode="auto">
          <a:xfrm rot="5400000">
            <a:off x="7185239" y="3613816"/>
            <a:ext cx="151946" cy="65622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62" name="椭圆 161"/>
          <p:cNvSpPr/>
          <p:nvPr/>
        </p:nvSpPr>
        <p:spPr bwMode="auto">
          <a:xfrm rot="5400000">
            <a:off x="7921002" y="3613816"/>
            <a:ext cx="151946" cy="65622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17" name="TextBox 77"/>
          <p:cNvSpPr txBox="1"/>
          <p:nvPr/>
        </p:nvSpPr>
        <p:spPr bwMode="auto">
          <a:xfrm>
            <a:off x="2541662" y="2514400"/>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Уровень агрегации</a:t>
            </a:r>
          </a:p>
        </p:txBody>
      </p:sp>
      <p:sp>
        <p:nvSpPr>
          <p:cNvPr id="218" name="TextBox 77"/>
          <p:cNvSpPr txBox="1"/>
          <p:nvPr/>
        </p:nvSpPr>
        <p:spPr bwMode="auto">
          <a:xfrm>
            <a:off x="2541662" y="3804588"/>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Уровень доступа</a:t>
            </a:r>
          </a:p>
        </p:txBody>
      </p:sp>
      <p:cxnSp>
        <p:nvCxnSpPr>
          <p:cNvPr id="219" name="直接连接符 218"/>
          <p:cNvCxnSpPr/>
          <p:nvPr/>
        </p:nvCxnSpPr>
        <p:spPr bwMode="auto">
          <a:xfrm>
            <a:off x="3083329" y="3544789"/>
            <a:ext cx="4459646"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cxnSp>
        <p:nvCxnSpPr>
          <p:cNvPr id="220" name="直接连接符 219"/>
          <p:cNvCxnSpPr/>
          <p:nvPr/>
        </p:nvCxnSpPr>
        <p:spPr bwMode="auto">
          <a:xfrm>
            <a:off x="2893934" y="1629744"/>
            <a:ext cx="455313"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221" name="TextBox 77"/>
          <p:cNvSpPr txBox="1"/>
          <p:nvPr/>
        </p:nvSpPr>
        <p:spPr bwMode="auto">
          <a:xfrm>
            <a:off x="3214725" y="1465729"/>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Канал CSS</a:t>
            </a:r>
          </a:p>
        </p:txBody>
      </p:sp>
      <p:sp>
        <p:nvSpPr>
          <p:cNvPr id="45" name="椭圆 44"/>
          <p:cNvSpPr/>
          <p:nvPr/>
        </p:nvSpPr>
        <p:spPr bwMode="auto">
          <a:xfrm rot="5400000">
            <a:off x="4790338" y="1315172"/>
            <a:ext cx="129345" cy="59829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6" name="TextBox 77"/>
          <p:cNvSpPr txBox="1"/>
          <p:nvPr/>
        </p:nvSpPr>
        <p:spPr bwMode="auto">
          <a:xfrm>
            <a:off x="5125281" y="1471568"/>
            <a:ext cx="139074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00507" y="4155653"/>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40086" y="4155653"/>
            <a:ext cx="540000" cy="442800"/>
          </a:xfrm>
          <a:prstGeom prst="rect">
            <a:avLst/>
          </a:prstGeom>
        </p:spPr>
      </p:pic>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189389" y="4155653"/>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48824" y="4155653"/>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94719" y="4155653"/>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44215" y="4155653"/>
            <a:ext cx="540000" cy="442800"/>
          </a:xfrm>
          <a:prstGeom prst="rect">
            <a:avLst/>
          </a:prstGeom>
        </p:spPr>
      </p:pic>
      <p:pic>
        <p:nvPicPr>
          <p:cNvPr id="54" name="图片 5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80293" y="2495843"/>
            <a:ext cx="540000" cy="442800"/>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938439" y="2495843"/>
            <a:ext cx="540000" cy="442800"/>
          </a:xfrm>
          <a:prstGeom prst="rect">
            <a:avLst/>
          </a:prstGeom>
        </p:spPr>
      </p:pic>
      <p:pic>
        <p:nvPicPr>
          <p:cNvPr id="56" name="图片 5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484829" y="2495843"/>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473125" y="2495843"/>
            <a:ext cx="540000" cy="442800"/>
          </a:xfrm>
          <a:prstGeom prst="rect">
            <a:avLst/>
          </a:prstGeom>
        </p:spPr>
      </p:pic>
      <p:sp>
        <p:nvSpPr>
          <p:cNvPr id="47" name="Right Arrow 157"/>
          <p:cNvSpPr/>
          <p:nvPr/>
        </p:nvSpPr>
        <p:spPr>
          <a:xfrm>
            <a:off x="5574319" y="256252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Arial" panose="020B0604020202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930098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Рекомендуемая архитектура</a:t>
            </a:r>
          </a:p>
        </p:txBody>
      </p:sp>
      <p:cxnSp>
        <p:nvCxnSpPr>
          <p:cNvPr id="107" name="直接连接符 106"/>
          <p:cNvCxnSpPr/>
          <p:nvPr/>
        </p:nvCxnSpPr>
        <p:spPr bwMode="auto">
          <a:xfrm>
            <a:off x="948229" y="3022774"/>
            <a:ext cx="10076064" cy="0"/>
          </a:xfrm>
          <a:prstGeom prst="line">
            <a:avLst/>
          </a:prstGeom>
          <a:solidFill>
            <a:schemeClr val="accent1"/>
          </a:solidFill>
          <a:ln w="19050" cap="flat" cmpd="sng" algn="ctr">
            <a:solidFill>
              <a:schemeClr val="bg1">
                <a:lumMod val="50000"/>
              </a:schemeClr>
            </a:solidFill>
            <a:prstDash val="lgDash"/>
            <a:round/>
            <a:headEnd type="none" w="med" len="med"/>
            <a:tailEnd type="none" w="med" len="med"/>
          </a:ln>
          <a:effectLst/>
        </p:spPr>
      </p:cxnSp>
      <p:sp>
        <p:nvSpPr>
          <p:cNvPr id="111" name="圆角矩形 110"/>
          <p:cNvSpPr/>
          <p:nvPr/>
        </p:nvSpPr>
        <p:spPr>
          <a:xfrm>
            <a:off x="618250" y="4945005"/>
            <a:ext cx="2406981" cy="548787"/>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23" name="任意多边形 122"/>
          <p:cNvSpPr/>
          <p:nvPr/>
        </p:nvSpPr>
        <p:spPr>
          <a:xfrm>
            <a:off x="976671" y="5325035"/>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26" name="直接连接符 125"/>
          <p:cNvCxnSpPr>
            <a:endCxn id="127" idx="0"/>
          </p:cNvCxnSpPr>
          <p:nvPr/>
        </p:nvCxnSpPr>
        <p:spPr bwMode="auto">
          <a:xfrm>
            <a:off x="886514" y="5325034"/>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127" name="图片 1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3340" y="5796523"/>
            <a:ext cx="366348" cy="279710"/>
          </a:xfrm>
          <a:prstGeom prst="rect">
            <a:avLst/>
          </a:prstGeom>
        </p:spPr>
      </p:pic>
      <p:pic>
        <p:nvPicPr>
          <p:cNvPr id="128" name="图片 1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58214" y="5796523"/>
            <a:ext cx="366348" cy="279710"/>
          </a:xfrm>
          <a:prstGeom prst="rect">
            <a:avLst/>
          </a:prstGeom>
        </p:spPr>
      </p:pic>
      <p:cxnSp>
        <p:nvCxnSpPr>
          <p:cNvPr id="130" name="直接连接符 129"/>
          <p:cNvCxnSpPr>
            <a:endCxn id="128" idx="0"/>
          </p:cNvCxnSpPr>
          <p:nvPr/>
        </p:nvCxnSpPr>
        <p:spPr bwMode="auto">
          <a:xfrm>
            <a:off x="2741388" y="5325034"/>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136" name="TextBox 77"/>
          <p:cNvSpPr txBox="1"/>
          <p:nvPr/>
        </p:nvSpPr>
        <p:spPr bwMode="auto">
          <a:xfrm>
            <a:off x="641973" y="515968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iStack</a:t>
            </a:r>
          </a:p>
        </p:txBody>
      </p:sp>
      <p:pic>
        <p:nvPicPr>
          <p:cNvPr id="137" name="图片 1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12413" y="5803613"/>
            <a:ext cx="366348" cy="279710"/>
          </a:xfrm>
          <a:prstGeom prst="rect">
            <a:avLst/>
          </a:prstGeom>
        </p:spPr>
      </p:pic>
      <p:cxnSp>
        <p:nvCxnSpPr>
          <p:cNvPr id="138" name="直接连接符 137"/>
          <p:cNvCxnSpPr>
            <a:endCxn id="137" idx="0"/>
          </p:cNvCxnSpPr>
          <p:nvPr/>
        </p:nvCxnSpPr>
        <p:spPr bwMode="auto">
          <a:xfrm>
            <a:off x="1795587" y="5325034"/>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bwMode="auto">
          <a:xfrm>
            <a:off x="1071517" y="5173668"/>
            <a:ext cx="53906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41" name="圆角矩形 140"/>
          <p:cNvSpPr/>
          <p:nvPr/>
        </p:nvSpPr>
        <p:spPr>
          <a:xfrm>
            <a:off x="2409466" y="2400758"/>
            <a:ext cx="1595397" cy="483351"/>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44" name="直接连接符 143"/>
          <p:cNvCxnSpPr>
            <a:stCxn id="91" idx="3"/>
          </p:cNvCxnSpPr>
          <p:nvPr/>
        </p:nvCxnSpPr>
        <p:spPr bwMode="auto">
          <a:xfrm>
            <a:off x="2904988" y="2700804"/>
            <a:ext cx="6077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46" name="TextBox 77"/>
          <p:cNvSpPr txBox="1"/>
          <p:nvPr/>
        </p:nvSpPr>
        <p:spPr bwMode="auto">
          <a:xfrm>
            <a:off x="2488268" y="2377542"/>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CSS</a:t>
            </a:r>
          </a:p>
        </p:txBody>
      </p:sp>
      <p:sp>
        <p:nvSpPr>
          <p:cNvPr id="165" name="圆角矩形 164"/>
          <p:cNvSpPr/>
          <p:nvPr/>
        </p:nvSpPr>
        <p:spPr>
          <a:xfrm>
            <a:off x="2512361" y="3583980"/>
            <a:ext cx="1407273" cy="420785"/>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68" name="直接连接符 167"/>
          <p:cNvCxnSpPr>
            <a:stCxn id="87" idx="3"/>
            <a:endCxn id="86" idx="1"/>
          </p:cNvCxnSpPr>
          <p:nvPr/>
        </p:nvCxnSpPr>
        <p:spPr bwMode="auto">
          <a:xfrm>
            <a:off x="3025231" y="3822157"/>
            <a:ext cx="337141"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239" name="直接连接符 238"/>
          <p:cNvCxnSpPr/>
          <p:nvPr/>
        </p:nvCxnSpPr>
        <p:spPr bwMode="auto">
          <a:xfrm>
            <a:off x="1980590" y="5173668"/>
            <a:ext cx="575795"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240" name="圆角矩形 239"/>
          <p:cNvSpPr/>
          <p:nvPr/>
        </p:nvSpPr>
        <p:spPr>
          <a:xfrm>
            <a:off x="3316821" y="4945005"/>
            <a:ext cx="2406981" cy="548787"/>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244" name="任意多边形 243"/>
          <p:cNvSpPr/>
          <p:nvPr/>
        </p:nvSpPr>
        <p:spPr>
          <a:xfrm>
            <a:off x="3675242" y="5325035"/>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245" name="直接连接符 244"/>
          <p:cNvCxnSpPr>
            <a:endCxn id="246" idx="0"/>
          </p:cNvCxnSpPr>
          <p:nvPr/>
        </p:nvCxnSpPr>
        <p:spPr bwMode="auto">
          <a:xfrm>
            <a:off x="3585085" y="5325034"/>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46" name="图片 2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01911" y="5796523"/>
            <a:ext cx="366348" cy="279710"/>
          </a:xfrm>
          <a:prstGeom prst="rect">
            <a:avLst/>
          </a:prstGeom>
        </p:spPr>
      </p:pic>
      <p:pic>
        <p:nvPicPr>
          <p:cNvPr id="247" name="图片 2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6785" y="5796523"/>
            <a:ext cx="366348" cy="279710"/>
          </a:xfrm>
          <a:prstGeom prst="rect">
            <a:avLst/>
          </a:prstGeom>
        </p:spPr>
      </p:pic>
      <p:cxnSp>
        <p:nvCxnSpPr>
          <p:cNvPr id="248" name="直接连接符 247"/>
          <p:cNvCxnSpPr>
            <a:endCxn id="247" idx="0"/>
          </p:cNvCxnSpPr>
          <p:nvPr/>
        </p:nvCxnSpPr>
        <p:spPr bwMode="auto">
          <a:xfrm>
            <a:off x="5439959" y="5325034"/>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50" name="图片 2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14642" y="5803613"/>
            <a:ext cx="366348" cy="279710"/>
          </a:xfrm>
          <a:prstGeom prst="rect">
            <a:avLst/>
          </a:prstGeom>
        </p:spPr>
      </p:pic>
      <p:cxnSp>
        <p:nvCxnSpPr>
          <p:cNvPr id="251" name="直接连接符 250"/>
          <p:cNvCxnSpPr>
            <a:endCxn id="250" idx="0"/>
          </p:cNvCxnSpPr>
          <p:nvPr/>
        </p:nvCxnSpPr>
        <p:spPr bwMode="auto">
          <a:xfrm>
            <a:off x="4497816" y="5325034"/>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bwMode="auto">
          <a:xfrm>
            <a:off x="3770088" y="5173668"/>
            <a:ext cx="539066"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253" name="直接连接符 252"/>
          <p:cNvCxnSpPr/>
          <p:nvPr/>
        </p:nvCxnSpPr>
        <p:spPr bwMode="auto">
          <a:xfrm>
            <a:off x="4679160" y="5173668"/>
            <a:ext cx="575795"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286" name="TextBox 77"/>
          <p:cNvSpPr txBox="1"/>
          <p:nvPr/>
        </p:nvSpPr>
        <p:spPr bwMode="auto">
          <a:xfrm>
            <a:off x="1500064" y="3639240"/>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iStack</a:t>
            </a:r>
          </a:p>
        </p:txBody>
      </p:sp>
      <p:cxnSp>
        <p:nvCxnSpPr>
          <p:cNvPr id="292" name="直接连接符 291"/>
          <p:cNvCxnSpPr/>
          <p:nvPr/>
        </p:nvCxnSpPr>
        <p:spPr bwMode="auto">
          <a:xfrm flipH="1">
            <a:off x="886515" y="3977494"/>
            <a:ext cx="1939934"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bwMode="auto">
          <a:xfrm flipH="1">
            <a:off x="1795587" y="3977494"/>
            <a:ext cx="1030862"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bwMode="auto">
          <a:xfrm flipH="1">
            <a:off x="2741389" y="3977494"/>
            <a:ext cx="85060"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bwMode="auto">
          <a:xfrm>
            <a:off x="2826449" y="3977494"/>
            <a:ext cx="758636"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bwMode="auto">
          <a:xfrm>
            <a:off x="2826449" y="3977494"/>
            <a:ext cx="166770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bwMode="auto">
          <a:xfrm>
            <a:off x="2826449" y="3977494"/>
            <a:ext cx="2613510"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bwMode="auto">
          <a:xfrm flipH="1">
            <a:off x="886514" y="3977494"/>
            <a:ext cx="266514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bwMode="auto">
          <a:xfrm>
            <a:off x="3551657" y="3977494"/>
            <a:ext cx="1888303"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bwMode="auto">
          <a:xfrm>
            <a:off x="3551656" y="3977494"/>
            <a:ext cx="3342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bwMode="auto">
          <a:xfrm flipH="1">
            <a:off x="2741388" y="3977494"/>
            <a:ext cx="810268"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bwMode="auto">
          <a:xfrm flipH="1">
            <a:off x="1795587" y="3977494"/>
            <a:ext cx="1756069"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bwMode="auto">
          <a:xfrm>
            <a:off x="3551656" y="3977494"/>
            <a:ext cx="94250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341" name="椭圆 340"/>
          <p:cNvSpPr/>
          <p:nvPr/>
        </p:nvSpPr>
        <p:spPr bwMode="auto">
          <a:xfrm rot="5400000">
            <a:off x="4072233" y="3869508"/>
            <a:ext cx="259960" cy="177078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p:nvPr/>
        </p:nvCxnSpPr>
        <p:spPr bwMode="auto">
          <a:xfrm>
            <a:off x="2710182" y="2855149"/>
            <a:ext cx="116267"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nvCxnSpPr>
        <p:spPr bwMode="auto">
          <a:xfrm flipH="1">
            <a:off x="2826449" y="2855149"/>
            <a:ext cx="878835"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bwMode="auto">
          <a:xfrm>
            <a:off x="2710182" y="2855149"/>
            <a:ext cx="841474"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bwMode="auto">
          <a:xfrm flipH="1">
            <a:off x="3551656" y="2855149"/>
            <a:ext cx="153628"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11" name="椭圆 410"/>
          <p:cNvSpPr/>
          <p:nvPr/>
        </p:nvSpPr>
        <p:spPr bwMode="auto">
          <a:xfrm rot="5400000">
            <a:off x="3113735" y="2682637"/>
            <a:ext cx="120799" cy="112018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99" name="椭圆 98"/>
          <p:cNvSpPr/>
          <p:nvPr/>
        </p:nvSpPr>
        <p:spPr bwMode="auto">
          <a:xfrm rot="5400000">
            <a:off x="2056262" y="3843932"/>
            <a:ext cx="259960" cy="177078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14" name="Freeform 159"/>
          <p:cNvSpPr/>
          <p:nvPr/>
        </p:nvSpPr>
        <p:spPr>
          <a:xfrm flipH="1">
            <a:off x="2849380" y="1278242"/>
            <a:ext cx="768320" cy="3892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endParaRPr>
          </a:p>
        </p:txBody>
      </p:sp>
      <p:pic>
        <p:nvPicPr>
          <p:cNvPr id="417" name="图片 41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43103" y="1629101"/>
            <a:ext cx="380872" cy="312315"/>
          </a:xfrm>
          <a:prstGeom prst="rect">
            <a:avLst/>
          </a:prstGeom>
        </p:spPr>
      </p:pic>
      <p:cxnSp>
        <p:nvCxnSpPr>
          <p:cNvPr id="418" name="直接连接符 417"/>
          <p:cNvCxnSpPr>
            <a:endCxn id="417" idx="2"/>
          </p:cNvCxnSpPr>
          <p:nvPr/>
        </p:nvCxnSpPr>
        <p:spPr bwMode="auto">
          <a:xfrm flipV="1">
            <a:off x="2710182" y="1941416"/>
            <a:ext cx="523357" cy="595520"/>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19" name="直接连接符 418"/>
          <p:cNvCxnSpPr>
            <a:stCxn id="92" idx="0"/>
            <a:endCxn id="417" idx="2"/>
          </p:cNvCxnSpPr>
          <p:nvPr/>
        </p:nvCxnSpPr>
        <p:spPr bwMode="auto">
          <a:xfrm flipH="1" flipV="1">
            <a:off x="3233539" y="1941416"/>
            <a:ext cx="470765" cy="602663"/>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27" name="TextBox 77"/>
          <p:cNvSpPr txBox="1"/>
          <p:nvPr/>
        </p:nvSpPr>
        <p:spPr bwMode="auto">
          <a:xfrm>
            <a:off x="3377375" y="5164588"/>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iStack</a:t>
            </a:r>
          </a:p>
        </p:txBody>
      </p:sp>
      <p:sp>
        <p:nvSpPr>
          <p:cNvPr id="439" name="椭圆 438"/>
          <p:cNvSpPr/>
          <p:nvPr/>
        </p:nvSpPr>
        <p:spPr bwMode="auto">
          <a:xfrm rot="5400000">
            <a:off x="3171822" y="1648246"/>
            <a:ext cx="120799" cy="112018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21" name="直接连接符 120"/>
          <p:cNvCxnSpPr/>
          <p:nvPr/>
        </p:nvCxnSpPr>
        <p:spPr bwMode="auto">
          <a:xfrm>
            <a:off x="510656" y="1812916"/>
            <a:ext cx="500188"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444" name="TextBox 77"/>
          <p:cNvSpPr txBox="1"/>
          <p:nvPr/>
        </p:nvSpPr>
        <p:spPr bwMode="auto">
          <a:xfrm>
            <a:off x="972983" y="1667518"/>
            <a:ext cx="191782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Канал iStack и CSS</a:t>
            </a:r>
          </a:p>
        </p:txBody>
      </p:sp>
      <p:sp>
        <p:nvSpPr>
          <p:cNvPr id="450" name="椭圆 449"/>
          <p:cNvSpPr/>
          <p:nvPr/>
        </p:nvSpPr>
        <p:spPr bwMode="auto">
          <a:xfrm rot="5400000">
            <a:off x="745132" y="1881005"/>
            <a:ext cx="129345" cy="59829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51" name="TextBox 77"/>
          <p:cNvSpPr txBox="1"/>
          <p:nvPr/>
        </p:nvSpPr>
        <p:spPr bwMode="auto">
          <a:xfrm>
            <a:off x="1080075" y="2037401"/>
            <a:ext cx="139074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Eth-Trunk</a:t>
            </a:r>
          </a:p>
        </p:txBody>
      </p:sp>
      <p:cxnSp>
        <p:nvCxnSpPr>
          <p:cNvPr id="456" name="直接连接符 455"/>
          <p:cNvCxnSpPr/>
          <p:nvPr/>
        </p:nvCxnSpPr>
        <p:spPr bwMode="auto">
          <a:xfrm>
            <a:off x="948229" y="4292453"/>
            <a:ext cx="10076064" cy="0"/>
          </a:xfrm>
          <a:prstGeom prst="line">
            <a:avLst/>
          </a:prstGeom>
          <a:solidFill>
            <a:schemeClr val="accent1"/>
          </a:solidFill>
          <a:ln w="19050" cap="flat" cmpd="sng" algn="ctr">
            <a:solidFill>
              <a:schemeClr val="bg1">
                <a:lumMod val="50000"/>
              </a:schemeClr>
            </a:solidFill>
            <a:prstDash val="lgDash"/>
            <a:round/>
            <a:headEnd type="none" w="med" len="med"/>
            <a:tailEnd type="none" w="med" len="med"/>
          </a:ln>
          <a:effectLst/>
        </p:spPr>
      </p:cxnSp>
      <p:sp>
        <p:nvSpPr>
          <p:cNvPr id="464" name="TextBox 77"/>
          <p:cNvSpPr txBox="1"/>
          <p:nvPr/>
        </p:nvSpPr>
        <p:spPr bwMode="auto">
          <a:xfrm>
            <a:off x="6002336" y="3059552"/>
            <a:ext cx="2067621"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Уровень агрегации</a:t>
            </a:r>
          </a:p>
        </p:txBody>
      </p:sp>
      <p:sp>
        <p:nvSpPr>
          <p:cNvPr id="466" name="TextBox 77"/>
          <p:cNvSpPr txBox="1"/>
          <p:nvPr/>
        </p:nvSpPr>
        <p:spPr bwMode="auto">
          <a:xfrm>
            <a:off x="6002336" y="1857543"/>
            <a:ext cx="1964617"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Уровень ядра</a:t>
            </a:r>
          </a:p>
        </p:txBody>
      </p:sp>
      <p:sp>
        <p:nvSpPr>
          <p:cNvPr id="468" name="文本占位符 3"/>
          <p:cNvSpPr txBox="1">
            <a:spLocks/>
          </p:cNvSpPr>
          <p:nvPr/>
        </p:nvSpPr>
        <p:spPr bwMode="auto">
          <a:xfrm>
            <a:off x="6027132" y="4545812"/>
            <a:ext cx="5569298"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ru-RU" sz="1200" dirty="0">
                <a:latin typeface="Arial" panose="020B0604020202020204" pitchFamily="34" charset="0"/>
                <a:ea typeface="方正兰亭黑简体" panose="02000000000000000000" pitchFamily="2" charset="-122"/>
                <a:sym typeface="Huawei Sans" panose="020C0503030203020204" pitchFamily="34" charset="0"/>
              </a:rPr>
              <a:t>Устройства доступа, расположенные географически близко друг к другу (например, коммутаторы доступа в здании), виртуализируются в одно логическое устройство с помощью iStack. Это позволяет добавлять интерфейсы и упрощать управление.</a:t>
            </a:r>
          </a:p>
          <a:p>
            <a:pPr>
              <a:lnSpc>
                <a:spcPct val="100000"/>
              </a:lnSpc>
              <a:buClrTx/>
              <a:buSzPct val="100000"/>
              <a:buFont typeface="Arial" panose="020B0604020202020204" pitchFamily="34" charset="0"/>
              <a:buChar char="•"/>
            </a:pPr>
            <a:r>
              <a:rPr lang="ru-RU" sz="1200" dirty="0">
                <a:latin typeface="Arial" panose="020B0604020202020204" pitchFamily="34" charset="0"/>
                <a:ea typeface="方正兰亭黑简体" panose="02000000000000000000" pitchFamily="2" charset="-122"/>
                <a:sym typeface="Huawei Sans" panose="020C0503030203020204" pitchFamily="34" charset="0"/>
              </a:rPr>
              <a:t>Eth-Trunk используется для подключения к уровню агрегации. Логическая сетевая архитектура достаточно проста. Протоколы STP и VRRP не требуются. Такая сеть предлагает высокую надежность, высокую пропускную способность восходящего канала и быструю конвергенцию.</a:t>
            </a:r>
          </a:p>
        </p:txBody>
      </p:sp>
      <p:sp>
        <p:nvSpPr>
          <p:cNvPr id="161" name="文本占位符 3"/>
          <p:cNvSpPr txBox="1">
            <a:spLocks/>
          </p:cNvSpPr>
          <p:nvPr/>
        </p:nvSpPr>
        <p:spPr bwMode="auto">
          <a:xfrm>
            <a:off x="6002336" y="3326307"/>
            <a:ext cx="5434138"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ru-RU" sz="1200" dirty="0">
                <a:latin typeface="Arial" panose="020B0604020202020204" pitchFamily="34" charset="0"/>
                <a:ea typeface="方正兰亭黑简体" panose="02000000000000000000" pitchFamily="2" charset="-122"/>
                <a:sym typeface="Huawei Sans" panose="020C0503030203020204" pitchFamily="34" charset="0"/>
              </a:rPr>
              <a:t>Коммутаторы агрегации настраивают iStack и используют Eth-Trunks для подключения к устройствам восходящей и нисходящей линии связи, создавая высоконадежную сеть без петель.</a:t>
            </a:r>
          </a:p>
        </p:txBody>
      </p:sp>
      <p:sp>
        <p:nvSpPr>
          <p:cNvPr id="162" name="文本占位符 3"/>
          <p:cNvSpPr txBox="1">
            <a:spLocks/>
          </p:cNvSpPr>
          <p:nvPr/>
        </p:nvSpPr>
        <p:spPr bwMode="auto">
          <a:xfrm>
            <a:off x="6027132" y="2237332"/>
            <a:ext cx="5434138"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ru-RU" sz="1200" dirty="0">
                <a:latin typeface="Arial" panose="020B0604020202020204" pitchFamily="34" charset="0"/>
                <a:ea typeface="方正兰亭黑简体" panose="02000000000000000000" pitchFamily="2" charset="-122"/>
                <a:sym typeface="Huawei Sans" panose="020C0503030203020204" pitchFamily="34" charset="0"/>
              </a:rPr>
              <a:t>Базовые коммутаторы настраивают CSS и используют Eth-Trunks для подключения к устройствам восходящей и нисходящей линии связи, создавая высоконадежную сеть без петель.</a:t>
            </a:r>
          </a:p>
        </p:txBody>
      </p:sp>
      <p:sp>
        <p:nvSpPr>
          <p:cNvPr id="163" name="TextBox 77"/>
          <p:cNvSpPr txBox="1"/>
          <p:nvPr/>
        </p:nvSpPr>
        <p:spPr bwMode="auto">
          <a:xfrm>
            <a:off x="6002336" y="4255399"/>
            <a:ext cx="2067621"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Уровень доступа</a:t>
            </a:r>
          </a:p>
        </p:txBody>
      </p:sp>
      <p:sp>
        <p:nvSpPr>
          <p:cNvPr id="3" name="矩形 2"/>
          <p:cNvSpPr/>
          <p:nvPr/>
        </p:nvSpPr>
        <p:spPr>
          <a:xfrm>
            <a:off x="2849380" y="1387228"/>
            <a:ext cx="787396" cy="276999"/>
          </a:xfrm>
          <a:prstGeom prst="rect">
            <a:avLst/>
          </a:prstGeom>
        </p:spPr>
        <p:txBody>
          <a:bodyPr wrap="square">
            <a:noAutofit/>
          </a:bodyPr>
          <a:lstStyle/>
          <a:p>
            <a:pPr lvl="0" algn="ctr" fontAlgn="ctr"/>
            <a:r>
              <a:rPr lang="ru-RU" sz="12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Сеть</a:t>
            </a:r>
          </a:p>
        </p:txBody>
      </p:sp>
      <p:pic>
        <p:nvPicPr>
          <p:cNvPr id="80" name="图片 7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99682" y="5022302"/>
            <a:ext cx="370006" cy="302732"/>
          </a:xfrm>
          <a:prstGeom prst="rect">
            <a:avLst/>
          </a:prstGeom>
        </p:spPr>
      </p:pic>
      <p:pic>
        <p:nvPicPr>
          <p:cNvPr id="81" name="图片 8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608755" y="5022302"/>
            <a:ext cx="370006" cy="302732"/>
          </a:xfrm>
          <a:prstGeom prst="rect">
            <a:avLst/>
          </a:prstGeom>
        </p:spPr>
      </p:pic>
      <p:pic>
        <p:nvPicPr>
          <p:cNvPr id="82" name="图片 8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554556" y="5022302"/>
            <a:ext cx="370006" cy="302732"/>
          </a:xfrm>
          <a:prstGeom prst="rect">
            <a:avLst/>
          </a:prstGeom>
        </p:spPr>
      </p:pic>
      <p:pic>
        <p:nvPicPr>
          <p:cNvPr id="83" name="图片 8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01911" y="5022302"/>
            <a:ext cx="370006" cy="302732"/>
          </a:xfrm>
          <a:prstGeom prst="rect">
            <a:avLst/>
          </a:prstGeom>
        </p:spPr>
      </p:pic>
      <p:pic>
        <p:nvPicPr>
          <p:cNvPr id="84" name="图片 8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310984" y="5022302"/>
            <a:ext cx="370006" cy="302732"/>
          </a:xfrm>
          <a:prstGeom prst="rect">
            <a:avLst/>
          </a:prstGeom>
        </p:spPr>
      </p:pic>
      <p:pic>
        <p:nvPicPr>
          <p:cNvPr id="85" name="图片 8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253127" y="5022302"/>
            <a:ext cx="370006" cy="302732"/>
          </a:xfrm>
          <a:prstGeom prst="rect">
            <a:avLst/>
          </a:prstGeom>
        </p:spPr>
      </p:pic>
      <p:pic>
        <p:nvPicPr>
          <p:cNvPr id="86" name="图片 8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362372" y="3665432"/>
            <a:ext cx="383103" cy="313449"/>
          </a:xfrm>
          <a:prstGeom prst="rect">
            <a:avLst/>
          </a:prstGeom>
        </p:spPr>
      </p:pic>
      <p:pic>
        <p:nvPicPr>
          <p:cNvPr id="87" name="图片 86"/>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642128" y="3665432"/>
            <a:ext cx="383103" cy="313449"/>
          </a:xfrm>
          <a:prstGeom prst="rect">
            <a:avLst/>
          </a:prstGeom>
        </p:spPr>
      </p:pic>
      <p:pic>
        <p:nvPicPr>
          <p:cNvPr id="91" name="图片 9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521885" y="2544079"/>
            <a:ext cx="383103" cy="313449"/>
          </a:xfrm>
          <a:prstGeom prst="rect">
            <a:avLst/>
          </a:prstGeom>
        </p:spPr>
      </p:pic>
      <p:pic>
        <p:nvPicPr>
          <p:cNvPr id="92" name="图片 91"/>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3512752" y="2544079"/>
            <a:ext cx="383103" cy="313449"/>
          </a:xfrm>
          <a:prstGeom prst="rect">
            <a:avLst/>
          </a:prstGeom>
        </p:spPr>
      </p:pic>
    </p:spTree>
    <p:extLst>
      <p:ext uri="{BB962C8B-B14F-4D97-AF65-F5344CB8AC3E}">
        <p14:creationId xmlns:p14="http://schemas.microsoft.com/office/powerpoint/2010/main" val="13517151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ru-RU" dirty="0"/>
              <a:t>В чем разница между балансировкой нагрузки по пакетам и балансировкой нагрузки по потокам?</a:t>
            </a:r>
          </a:p>
          <a:p>
            <a:r>
              <a:rPr lang="ru-RU" dirty="0"/>
              <a:t>Как происходит выбор Actor в режиме LACP?</a:t>
            </a:r>
          </a:p>
          <a:p>
            <a:r>
              <a:rPr lang="ru-RU" dirty="0"/>
              <a:t>В чем преимущества CSS и iStack?</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3549603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p:txBody>
          <a:bodyPr/>
          <a:lstStyle/>
          <a:p>
            <a:r>
              <a:rPr lang="ru-RU" sz="2000" dirty="0"/>
              <a:t>Агрегирование каналов может использоваться для повышения надежности, повышения коэффициента использования и пропускной способности каналов. В зависимости от режима агрегирования выделяют статическое и агрегирование LACP.</a:t>
            </a:r>
          </a:p>
          <a:p>
            <a:r>
              <a:rPr lang="ru-RU" sz="2000" dirty="0"/>
              <a:t>LACP использует согласование пакетов для реализации резервного копирования активных каналов. Когда канал не работает, резервный канал выбирается в качестве активного канала для пересылки пакетов.</a:t>
            </a:r>
          </a:p>
          <a:p>
            <a:r>
              <a:rPr lang="ru-RU" sz="2000" dirty="0"/>
              <a:t>Чтобы гарантировать последовательность поступления пакетов, при агрегировании каналов используется балансировка нагрузки по потокам.</a:t>
            </a:r>
          </a:p>
          <a:p>
            <a:r>
              <a:rPr lang="ru-RU" sz="2000" dirty="0"/>
              <a:t>iStack и CSS упрощают управление сетью и структуру сети, а также повышают надежность сети.</a:t>
            </a:r>
          </a:p>
        </p:txBody>
      </p:sp>
    </p:spTree>
    <p:extLst>
      <p:ext uri="{BB962C8B-B14F-4D97-AF65-F5344CB8AC3E}">
        <p14:creationId xmlns:p14="http://schemas.microsoft.com/office/powerpoint/2010/main" val="23746873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7002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b="1" dirty="0">
                <a:sym typeface="Huawei Sans" panose="020C0503030203020204" pitchFamily="34" charset="0"/>
              </a:rPr>
              <a:t>Требования к надежности сети</a:t>
            </a:r>
          </a:p>
          <a:p>
            <a:r>
              <a:rPr lang="ru-RU" dirty="0" smtClean="0">
                <a:solidFill>
                  <a:schemeClr val="bg1">
                    <a:lumMod val="50000"/>
                  </a:schemeClr>
                </a:solidFill>
                <a:sym typeface="Huawei Sans" panose="020C0503030203020204" pitchFamily="34" charset="0"/>
              </a:rPr>
              <a:t>Принципы </a:t>
            </a:r>
            <a:r>
              <a:rPr lang="ru-RU" dirty="0">
                <a:solidFill>
                  <a:schemeClr val="bg1">
                    <a:lumMod val="50000"/>
                  </a:schemeClr>
                </a:solidFill>
                <a:sym typeface="Huawei Sans" panose="020C0503030203020204" pitchFamily="34" charset="0"/>
              </a:rPr>
              <a:t>и </a:t>
            </a:r>
            <a:r>
              <a:rPr lang="ru-RU" dirty="0" smtClean="0">
                <a:solidFill>
                  <a:schemeClr val="bg1">
                    <a:lumMod val="50000"/>
                  </a:schemeClr>
                </a:solidFill>
                <a:sym typeface="Huawei Sans" panose="020C0503030203020204" pitchFamily="34" charset="0"/>
              </a:rPr>
              <a:t>конфигурация агрегирования </a:t>
            </a:r>
            <a:r>
              <a:rPr lang="ru-RU" dirty="0">
                <a:solidFill>
                  <a:schemeClr val="bg1">
                    <a:lumMod val="50000"/>
                  </a:schemeClr>
                </a:solidFill>
                <a:sym typeface="Huawei Sans" panose="020C0503030203020204" pitchFamily="34" charset="0"/>
              </a:rPr>
              <a:t>каналов</a:t>
            </a:r>
          </a:p>
          <a:p>
            <a:r>
              <a:rPr lang="ru-RU" dirty="0">
                <a:solidFill>
                  <a:schemeClr val="bg1">
                    <a:lumMod val="50000"/>
                  </a:schemeClr>
                </a:solidFill>
                <a:sym typeface="Huawei Sans" panose="020C0503030203020204" pitchFamily="34" charset="0"/>
              </a:rPr>
              <a:t>Обзор технологий iStack и CSS</a:t>
            </a:r>
          </a:p>
        </p:txBody>
      </p:sp>
    </p:spTree>
    <p:extLst>
      <p:ext uri="{BB962C8B-B14F-4D97-AF65-F5344CB8AC3E}">
        <p14:creationId xmlns:p14="http://schemas.microsoft.com/office/powerpoint/2010/main" val="42256703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Надежность сети</a:t>
            </a:r>
          </a:p>
        </p:txBody>
      </p:sp>
      <p:sp>
        <p:nvSpPr>
          <p:cNvPr id="3" name="文本占位符 2"/>
          <p:cNvSpPr>
            <a:spLocks noGrp="1"/>
          </p:cNvSpPr>
          <p:nvPr>
            <p:ph type="body" sz="quarter" idx="10"/>
          </p:nvPr>
        </p:nvSpPr>
        <p:spPr/>
        <p:txBody>
          <a:bodyPr/>
          <a:lstStyle/>
          <a:p>
            <a:r>
              <a:rPr lang="ru-RU" sz="1800" dirty="0"/>
              <a:t>Под надежностью сети понимается способность обеспечивать бесперебойные сетевые услуги, когда на устройстве или канале возникает одна или несколько точек отказа.</a:t>
            </a:r>
          </a:p>
          <a:p>
            <a:r>
              <a:rPr lang="ru-RU" sz="1800" dirty="0"/>
              <a:t>Надежность сети может быть реализована на уровне платы, устройства и канала.</a:t>
            </a:r>
          </a:p>
        </p:txBody>
      </p:sp>
      <p:sp>
        <p:nvSpPr>
          <p:cNvPr id="116" name="矩形 115"/>
          <p:cNvSpPr/>
          <p:nvPr/>
        </p:nvSpPr>
        <p:spPr bwMode="auto">
          <a:xfrm>
            <a:off x="5406443" y="3469052"/>
            <a:ext cx="1276763" cy="27734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3" name="Freeform 159"/>
          <p:cNvSpPr/>
          <p:nvPr/>
        </p:nvSpPr>
        <p:spPr>
          <a:xfrm flipH="1">
            <a:off x="1526592" y="4484147"/>
            <a:ext cx="1257013" cy="5491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1D1D1A"/>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4" name="Freeform 159"/>
          <p:cNvSpPr/>
          <p:nvPr/>
        </p:nvSpPr>
        <p:spPr>
          <a:xfrm flipH="1">
            <a:off x="9399687" y="4484147"/>
            <a:ext cx="1257013" cy="5491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a:stCxn id="13" idx="8"/>
          </p:cNvCxnSpPr>
          <p:nvPr/>
        </p:nvCxnSpPr>
        <p:spPr bwMode="auto">
          <a:xfrm>
            <a:off x="2783605" y="4859148"/>
            <a:ext cx="780727" cy="4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p:nvPr/>
        </p:nvCxnSpPr>
        <p:spPr bwMode="auto">
          <a:xfrm flipH="1" flipV="1">
            <a:off x="4207189" y="5090270"/>
            <a:ext cx="1521108" cy="6679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7" name="直接连接符 26"/>
          <p:cNvCxnSpPr/>
          <p:nvPr/>
        </p:nvCxnSpPr>
        <p:spPr bwMode="auto">
          <a:xfrm flipV="1">
            <a:off x="5935320" y="4296579"/>
            <a:ext cx="0" cy="1206447"/>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5" name="直接连接符 64"/>
          <p:cNvCxnSpPr>
            <a:endCxn id="14" idx="21"/>
          </p:cNvCxnSpPr>
          <p:nvPr/>
        </p:nvCxnSpPr>
        <p:spPr bwMode="auto">
          <a:xfrm>
            <a:off x="8499275" y="4863969"/>
            <a:ext cx="900412" cy="51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4" name="直接连接符 113"/>
          <p:cNvCxnSpPr/>
          <p:nvPr/>
        </p:nvCxnSpPr>
        <p:spPr bwMode="auto">
          <a:xfrm flipV="1">
            <a:off x="6134785" y="4296579"/>
            <a:ext cx="0" cy="1206447"/>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17" name="TextBox 77"/>
          <p:cNvSpPr txBox="1"/>
          <p:nvPr/>
        </p:nvSpPr>
        <p:spPr bwMode="auto">
          <a:xfrm>
            <a:off x="5242106" y="3469052"/>
            <a:ext cx="1589195" cy="347129"/>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6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iStack</a:t>
            </a:r>
          </a:p>
        </p:txBody>
      </p:sp>
      <p:cxnSp>
        <p:nvCxnSpPr>
          <p:cNvPr id="121" name="直接连接符 120"/>
          <p:cNvCxnSpPr/>
          <p:nvPr/>
        </p:nvCxnSpPr>
        <p:spPr bwMode="auto">
          <a:xfrm flipH="1">
            <a:off x="4207189" y="4041414"/>
            <a:ext cx="1521108" cy="61052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1" name="直接连接符 140"/>
          <p:cNvCxnSpPr/>
          <p:nvPr/>
        </p:nvCxnSpPr>
        <p:spPr bwMode="auto">
          <a:xfrm flipH="1" flipV="1">
            <a:off x="6345111" y="4041414"/>
            <a:ext cx="1617808" cy="61052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4" name="直接连接符 143"/>
          <p:cNvCxnSpPr/>
          <p:nvPr/>
        </p:nvCxnSpPr>
        <p:spPr bwMode="auto">
          <a:xfrm flipH="1">
            <a:off x="6345111" y="5033280"/>
            <a:ext cx="1617808" cy="72491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0" name="圆角矩形 149"/>
          <p:cNvSpPr/>
          <p:nvPr/>
        </p:nvSpPr>
        <p:spPr bwMode="auto">
          <a:xfrm>
            <a:off x="3388506" y="2888751"/>
            <a:ext cx="5284766" cy="3427660"/>
          </a:xfrm>
          <a:prstGeom prst="roundRect">
            <a:avLst>
              <a:gd name="adj" fmla="val 1717"/>
            </a:avLst>
          </a:prstGeom>
          <a:noFill/>
          <a:ln w="9525" cap="flat" cmpd="sng" algn="ctr">
            <a:solidFill>
              <a:schemeClr val="bg1">
                <a:lumMod val="50000"/>
              </a:schemeClr>
            </a:solid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51" name="TextBox 77"/>
          <p:cNvSpPr txBox="1"/>
          <p:nvPr/>
        </p:nvSpPr>
        <p:spPr bwMode="auto">
          <a:xfrm>
            <a:off x="4730362" y="2960406"/>
            <a:ext cx="2731275" cy="347129"/>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6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Высоконадежная сеть</a:t>
            </a:r>
          </a:p>
        </p:txBody>
      </p:sp>
      <p:sp>
        <p:nvSpPr>
          <p:cNvPr id="152" name="椭圆 151"/>
          <p:cNvSpPr/>
          <p:nvPr/>
        </p:nvSpPr>
        <p:spPr bwMode="auto">
          <a:xfrm>
            <a:off x="4604382" y="4144287"/>
            <a:ext cx="315418" cy="1422930"/>
          </a:xfrm>
          <a:prstGeom prst="ellipse">
            <a:avLst/>
          </a:prstGeom>
          <a:noFill/>
          <a:ln w="25400" cap="flat" cmpd="sng" algn="ctr">
            <a:solidFill>
              <a:srgbClr val="FFD17D"/>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53" name="椭圆 152"/>
          <p:cNvSpPr/>
          <p:nvPr/>
        </p:nvSpPr>
        <p:spPr bwMode="auto">
          <a:xfrm>
            <a:off x="7248553" y="4144287"/>
            <a:ext cx="315418" cy="1422930"/>
          </a:xfrm>
          <a:prstGeom prst="ellipse">
            <a:avLst/>
          </a:prstGeom>
          <a:noFill/>
          <a:ln w="25400" cap="flat" cmpd="sng" algn="ctr">
            <a:solidFill>
              <a:srgbClr val="FFD17D"/>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54" name="TextBox 77"/>
          <p:cNvSpPr txBox="1"/>
          <p:nvPr/>
        </p:nvSpPr>
        <p:spPr bwMode="auto">
          <a:xfrm>
            <a:off x="4183841" y="4562473"/>
            <a:ext cx="1603384" cy="59335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Агрегирование каналов</a:t>
            </a:r>
          </a:p>
        </p:txBody>
      </p:sp>
      <p:sp>
        <p:nvSpPr>
          <p:cNvPr id="155" name="TextBox 77"/>
          <p:cNvSpPr txBox="1"/>
          <p:nvPr/>
        </p:nvSpPr>
        <p:spPr bwMode="auto">
          <a:xfrm>
            <a:off x="6347567" y="4553313"/>
            <a:ext cx="1612896" cy="59335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Агрегирование каналов</a:t>
            </a:r>
          </a:p>
        </p:txBody>
      </p:sp>
      <p:pic>
        <p:nvPicPr>
          <p:cNvPr id="28" name="图片 27" descr="通用交换机.png"/>
          <p:cNvPicPr>
            <a:picLocks noChangeAspect="1"/>
          </p:cNvPicPr>
          <p:nvPr/>
        </p:nvPicPr>
        <p:blipFill>
          <a:blip r:embed="rId3" cstate="print"/>
          <a:stretch>
            <a:fillRect/>
          </a:stretch>
        </p:blipFill>
        <p:spPr>
          <a:xfrm>
            <a:off x="3626745" y="4600587"/>
            <a:ext cx="616814" cy="510330"/>
          </a:xfrm>
          <a:prstGeom prst="rect">
            <a:avLst/>
          </a:prstGeom>
        </p:spPr>
      </p:pic>
      <p:pic>
        <p:nvPicPr>
          <p:cNvPr id="29" name="图片 28" descr="通用交换机.png"/>
          <p:cNvPicPr>
            <a:picLocks noChangeAspect="1"/>
          </p:cNvPicPr>
          <p:nvPr/>
        </p:nvPicPr>
        <p:blipFill>
          <a:blip r:embed="rId3" cstate="print"/>
          <a:stretch>
            <a:fillRect/>
          </a:stretch>
        </p:blipFill>
        <p:spPr>
          <a:xfrm>
            <a:off x="5724813" y="3790475"/>
            <a:ext cx="616814" cy="510330"/>
          </a:xfrm>
          <a:prstGeom prst="rect">
            <a:avLst/>
          </a:prstGeom>
        </p:spPr>
      </p:pic>
      <p:pic>
        <p:nvPicPr>
          <p:cNvPr id="30" name="图片 29" descr="通用交换机.png"/>
          <p:cNvPicPr>
            <a:picLocks noChangeAspect="1"/>
          </p:cNvPicPr>
          <p:nvPr/>
        </p:nvPicPr>
        <p:blipFill>
          <a:blip r:embed="rId3" cstate="print"/>
          <a:stretch>
            <a:fillRect/>
          </a:stretch>
        </p:blipFill>
        <p:spPr>
          <a:xfrm>
            <a:off x="7901317" y="4600587"/>
            <a:ext cx="616814" cy="510330"/>
          </a:xfrm>
          <a:prstGeom prst="rect">
            <a:avLst/>
          </a:prstGeom>
        </p:spPr>
      </p:pic>
      <p:pic>
        <p:nvPicPr>
          <p:cNvPr id="31" name="图片 30" descr="通用交换机.png"/>
          <p:cNvPicPr>
            <a:picLocks noChangeAspect="1"/>
          </p:cNvPicPr>
          <p:nvPr/>
        </p:nvPicPr>
        <p:blipFill>
          <a:blip r:embed="rId3" cstate="print"/>
          <a:stretch>
            <a:fillRect/>
          </a:stretch>
        </p:blipFill>
        <p:spPr>
          <a:xfrm>
            <a:off x="5724813" y="5486065"/>
            <a:ext cx="616814" cy="510330"/>
          </a:xfrm>
          <a:prstGeom prst="rect">
            <a:avLst/>
          </a:prstGeom>
        </p:spPr>
      </p:pic>
      <p:cxnSp>
        <p:nvCxnSpPr>
          <p:cNvPr id="32" name="直接箭头连接符 31">
            <a:extLst>
              <a:ext uri="{FF2B5EF4-FFF2-40B4-BE49-F238E27FC236}">
                <a16:creationId xmlns="" xmlns:a16="http://schemas.microsoft.com/office/drawing/2014/main" id="{FC940677-F915-4522-BB5D-950A0690E721}"/>
              </a:ext>
            </a:extLst>
          </p:cNvPr>
          <p:cNvCxnSpPr>
            <a:cxnSpLocks/>
          </p:cNvCxnSpPr>
          <p:nvPr/>
        </p:nvCxnSpPr>
        <p:spPr>
          <a:xfrm>
            <a:off x="2832325" y="4710719"/>
            <a:ext cx="661498" cy="0"/>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 xmlns:a16="http://schemas.microsoft.com/office/drawing/2014/main" id="{FC940677-F915-4522-BB5D-950A0690E721}"/>
              </a:ext>
            </a:extLst>
          </p:cNvPr>
          <p:cNvCxnSpPr>
            <a:cxnSpLocks/>
          </p:cNvCxnSpPr>
          <p:nvPr/>
        </p:nvCxnSpPr>
        <p:spPr>
          <a:xfrm>
            <a:off x="2832325" y="5018731"/>
            <a:ext cx="661498" cy="0"/>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5" name="直接箭头连接符 34">
            <a:extLst>
              <a:ext uri="{FF2B5EF4-FFF2-40B4-BE49-F238E27FC236}">
                <a16:creationId xmlns="" xmlns:a16="http://schemas.microsoft.com/office/drawing/2014/main" id="{FC940677-F915-4522-BB5D-950A0690E721}"/>
              </a:ext>
            </a:extLst>
          </p:cNvPr>
          <p:cNvCxnSpPr>
            <a:cxnSpLocks/>
          </p:cNvCxnSpPr>
          <p:nvPr/>
        </p:nvCxnSpPr>
        <p:spPr>
          <a:xfrm>
            <a:off x="4468127" y="5347649"/>
            <a:ext cx="661498" cy="276832"/>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6" name="直接箭头连接符 35">
            <a:extLst>
              <a:ext uri="{FF2B5EF4-FFF2-40B4-BE49-F238E27FC236}">
                <a16:creationId xmlns="" xmlns:a16="http://schemas.microsoft.com/office/drawing/2014/main" id="{FC940677-F915-4522-BB5D-950A0690E721}"/>
              </a:ext>
            </a:extLst>
          </p:cNvPr>
          <p:cNvCxnSpPr>
            <a:cxnSpLocks/>
          </p:cNvCxnSpPr>
          <p:nvPr/>
        </p:nvCxnSpPr>
        <p:spPr>
          <a:xfrm>
            <a:off x="4402897" y="5497484"/>
            <a:ext cx="661498" cy="273176"/>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 xmlns:a16="http://schemas.microsoft.com/office/drawing/2014/main" id="{FC940677-F915-4522-BB5D-950A0690E721}"/>
              </a:ext>
            </a:extLst>
          </p:cNvPr>
          <p:cNvCxnSpPr>
            <a:cxnSpLocks/>
          </p:cNvCxnSpPr>
          <p:nvPr/>
        </p:nvCxnSpPr>
        <p:spPr>
          <a:xfrm flipV="1">
            <a:off x="7063338" y="5347649"/>
            <a:ext cx="593379" cy="257379"/>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 xmlns:a16="http://schemas.microsoft.com/office/drawing/2014/main" id="{FC940677-F915-4522-BB5D-950A0690E721}"/>
              </a:ext>
            </a:extLst>
          </p:cNvPr>
          <p:cNvCxnSpPr>
            <a:cxnSpLocks/>
          </p:cNvCxnSpPr>
          <p:nvPr/>
        </p:nvCxnSpPr>
        <p:spPr>
          <a:xfrm flipV="1">
            <a:off x="7109022" y="5494774"/>
            <a:ext cx="594480" cy="240202"/>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 xmlns:a16="http://schemas.microsoft.com/office/drawing/2014/main" id="{FC940677-F915-4522-BB5D-950A0690E721}"/>
              </a:ext>
            </a:extLst>
          </p:cNvPr>
          <p:cNvCxnSpPr>
            <a:cxnSpLocks/>
          </p:cNvCxnSpPr>
          <p:nvPr/>
        </p:nvCxnSpPr>
        <p:spPr>
          <a:xfrm>
            <a:off x="8673272" y="4710719"/>
            <a:ext cx="661498" cy="0"/>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 xmlns:a16="http://schemas.microsoft.com/office/drawing/2014/main" id="{FC940677-F915-4522-BB5D-950A0690E721}"/>
              </a:ext>
            </a:extLst>
          </p:cNvPr>
          <p:cNvCxnSpPr>
            <a:cxnSpLocks/>
          </p:cNvCxnSpPr>
          <p:nvPr/>
        </p:nvCxnSpPr>
        <p:spPr>
          <a:xfrm>
            <a:off x="8673272" y="5018731"/>
            <a:ext cx="661498" cy="0"/>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2403" y="4678174"/>
            <a:ext cx="1191352" cy="338554"/>
          </a:xfrm>
          <a:prstGeom prst="rect">
            <a:avLst/>
          </a:prstGeom>
        </p:spPr>
        <p:txBody>
          <a:bodyPr wrap="square">
            <a:noAutofit/>
          </a:bodyPr>
          <a:lstStyle/>
          <a:p>
            <a:pPr lvl="0" algn="ctr" fontAlgn="ctr"/>
            <a:r>
              <a:rPr lang="ru-RU" sz="16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Сеть А</a:t>
            </a:r>
          </a:p>
        </p:txBody>
      </p:sp>
      <p:sp>
        <p:nvSpPr>
          <p:cNvPr id="6" name="矩形 5"/>
          <p:cNvSpPr/>
          <p:nvPr/>
        </p:nvSpPr>
        <p:spPr>
          <a:xfrm>
            <a:off x="9439308" y="4678174"/>
            <a:ext cx="1180131" cy="338554"/>
          </a:xfrm>
          <a:prstGeom prst="rect">
            <a:avLst/>
          </a:prstGeom>
        </p:spPr>
        <p:txBody>
          <a:bodyPr wrap="square">
            <a:noAutofit/>
          </a:bodyPr>
          <a:lstStyle/>
          <a:p>
            <a:pPr lvl="0" algn="ctr" fontAlgn="ctr"/>
            <a:r>
              <a:rPr lang="ru-RU" sz="1600"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rPr>
              <a:t>Сеть В</a:t>
            </a:r>
          </a:p>
        </p:txBody>
      </p:sp>
      <p:grpSp>
        <p:nvGrpSpPr>
          <p:cNvPr id="39" name="组合 38"/>
          <p:cNvGrpSpPr/>
          <p:nvPr/>
        </p:nvGrpSpPr>
        <p:grpSpPr>
          <a:xfrm>
            <a:off x="5026311" y="4090130"/>
            <a:ext cx="288000" cy="288000"/>
            <a:chOff x="856677" y="2615810"/>
            <a:chExt cx="288000" cy="288000"/>
          </a:xfrm>
        </p:grpSpPr>
        <p:sp>
          <p:nvSpPr>
            <p:cNvPr id="42" name="椭圆 41"/>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solidFill>
                  <a:srgbClr val="EC7061"/>
                </a:solidFill>
                <a:latin typeface="Arial" panose="020B0604020202020204" pitchFamily="34" charset="0"/>
              </a:endParaRPr>
            </a:p>
          </p:txBody>
        </p:sp>
        <p:grpSp>
          <p:nvGrpSpPr>
            <p:cNvPr id="43" name="组合 42"/>
            <p:cNvGrpSpPr/>
            <p:nvPr/>
          </p:nvGrpSpPr>
          <p:grpSpPr>
            <a:xfrm>
              <a:off x="923444" y="2692169"/>
              <a:ext cx="144001" cy="144002"/>
              <a:chOff x="898853" y="2657982"/>
              <a:chExt cx="203649" cy="203652"/>
            </a:xfrm>
          </p:grpSpPr>
          <p:cxnSp>
            <p:nvCxnSpPr>
              <p:cNvPr id="44" name="直接连接符 43"/>
              <p:cNvCxnSpPr>
                <a:stCxn id="42" idx="3"/>
                <a:endCxn id="42"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5" name="直接连接符 44"/>
              <p:cNvCxnSpPr>
                <a:stCxn id="42" idx="1"/>
                <a:endCxn id="42"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7914549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Надежность плат (1)</a:t>
            </a:r>
          </a:p>
        </p:txBody>
      </p:sp>
      <p:sp>
        <p:nvSpPr>
          <p:cNvPr id="3" name="文本占位符 2"/>
          <p:cNvSpPr>
            <a:spLocks noGrp="1"/>
          </p:cNvSpPr>
          <p:nvPr>
            <p:ph type="body" sz="quarter" idx="4294967295"/>
          </p:nvPr>
        </p:nvSpPr>
        <p:spPr>
          <a:xfrm>
            <a:off x="4591415" y="1376363"/>
            <a:ext cx="6834985" cy="4679950"/>
          </a:xfrm>
        </p:spPr>
        <p:txBody>
          <a:bodyPr/>
          <a:lstStyle/>
          <a:p>
            <a:r>
              <a:rPr lang="ru-RU" sz="1300" dirty="0">
                <a:sym typeface="Huawei Sans" panose="020C0503030203020204" pitchFamily="34" charset="0"/>
              </a:rPr>
              <a:t>Модульный коммутатор состоит из шасси, модулей питания, модулей вентиляторов, основных процессоров (MPU), модулей коммутационной матрицы (SFU) и модулей линейной обработки (LPU).</a:t>
            </a:r>
          </a:p>
          <a:p>
            <a:r>
              <a:rPr lang="ru-RU" sz="1300" dirty="0">
                <a:sym typeface="Huawei Sans" panose="020C0503030203020204" pitchFamily="34" charset="0"/>
              </a:rPr>
              <a:t>Шасси: предоставляет слоты для различных плат и модулей для установления связи между платами.</a:t>
            </a:r>
          </a:p>
          <a:p>
            <a:r>
              <a:rPr lang="ru-RU" sz="1300" dirty="0">
                <a:sym typeface="Huawei Sans" panose="020C0503030203020204" pitchFamily="34" charset="0"/>
              </a:rPr>
              <a:t>Модуль питания: система электропитания устройства</a:t>
            </a:r>
          </a:p>
          <a:p>
            <a:r>
              <a:rPr lang="ru-RU" sz="1300" dirty="0">
                <a:sym typeface="Huawei Sans" panose="020C0503030203020204" pitchFamily="34" charset="0"/>
              </a:rPr>
              <a:t>Модуль вентиляторов: система отвода тепла</a:t>
            </a:r>
          </a:p>
          <a:p>
            <a:r>
              <a:rPr lang="ru-RU" sz="1300" dirty="0">
                <a:sym typeface="Huawei Sans" panose="020C0503030203020204" pitchFamily="34" charset="0"/>
              </a:rPr>
              <a:t>MPU: отвечает за уровень контроля и уровень управления всей системой.</a:t>
            </a:r>
          </a:p>
          <a:p>
            <a:r>
              <a:rPr lang="ru-RU" sz="1300" dirty="0">
                <a:sym typeface="Huawei Sans" panose="020C0503030203020204" pitchFamily="34" charset="0"/>
              </a:rPr>
              <a:t>SFU: отвечает за уровень данных всей системы. Уровень данных предоставляет высокоскоростные неблокируемые каналы </a:t>
            </a:r>
            <a:r>
              <a:rPr lang="ru-RU" sz="1300" dirty="0" smtClean="0">
                <a:sym typeface="Huawei Sans" panose="020C0503030203020204" pitchFamily="34" charset="0"/>
              </a:rPr>
              <a:t>для </a:t>
            </a:r>
            <a:r>
              <a:rPr lang="ru-RU" sz="1300" dirty="0">
                <a:sym typeface="Huawei Sans" panose="020C0503030203020204" pitchFamily="34" charset="0"/>
              </a:rPr>
              <a:t>переключения данных между сервисными модулями.</a:t>
            </a:r>
          </a:p>
          <a:p>
            <a:r>
              <a:rPr lang="ru-RU" sz="1300" dirty="0">
                <a:sym typeface="Huawei Sans" panose="020C0503030203020204" pitchFamily="34" charset="0"/>
              </a:rPr>
              <a:t>LPU: обеспечивает функции пересылки данных на физическом устройстве и предоставляет оптические и электрические интерфейсы с разной скоростью.</a:t>
            </a:r>
          </a:p>
        </p:txBody>
      </p:sp>
      <p:grpSp>
        <p:nvGrpSpPr>
          <p:cNvPr id="4" name="组合 3"/>
          <p:cNvGrpSpPr/>
          <p:nvPr/>
        </p:nvGrpSpPr>
        <p:grpSpPr>
          <a:xfrm>
            <a:off x="293298" y="1900669"/>
            <a:ext cx="4084446" cy="4327965"/>
            <a:chOff x="-47329" y="1758713"/>
            <a:chExt cx="4641289" cy="4918006"/>
          </a:xfrm>
        </p:grpSpPr>
        <p:pic>
          <p:nvPicPr>
            <p:cNvPr id="1026" name="Picture 2" descr="http://localhost:7890/pages/31180BRU/01/31180BRU/01/resources/dc/figure/zh-cn_image_018979128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4698" y="1758713"/>
              <a:ext cx="3109262" cy="401087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77"/>
            <p:cNvSpPr txBox="1"/>
            <p:nvPr/>
          </p:nvSpPr>
          <p:spPr bwMode="auto">
            <a:xfrm>
              <a:off x="1806775" y="6072423"/>
              <a:ext cx="2465106" cy="604296"/>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600" b="1" dirty="0">
                  <a:latin typeface="Arial" panose="020B0604020202020204" pitchFamily="34" charset="0"/>
                  <a:ea typeface="方正兰亭黑简体" panose="02000000000000000000" pitchFamily="2" charset="-122"/>
                  <a:sym typeface="Huawei Sans" panose="020C0503030203020204" pitchFamily="34" charset="0"/>
                </a:rPr>
                <a:t>Шасси </a:t>
              </a:r>
              <a:r>
                <a:rPr lang="ru-RU" sz="1600" b="1" dirty="0" smtClean="0">
                  <a:latin typeface="Arial" panose="020B0604020202020204" pitchFamily="34" charset="0"/>
                  <a:ea typeface="方正兰亭黑简体" panose="02000000000000000000" pitchFamily="2" charset="-122"/>
                  <a:sym typeface="Huawei Sans" panose="020C0503030203020204" pitchFamily="34" charset="0"/>
                </a:rPr>
                <a:t>S12700E-8</a:t>
              </a:r>
              <a:br>
                <a:rPr lang="ru-RU" sz="1600" b="1" dirty="0" smtClean="0">
                  <a:latin typeface="Arial" panose="020B0604020202020204" pitchFamily="34" charset="0"/>
                  <a:ea typeface="方正兰亭黑简体" panose="02000000000000000000" pitchFamily="2" charset="-122"/>
                  <a:sym typeface="Huawei Sans" panose="020C0503030203020204" pitchFamily="34" charset="0"/>
                </a:rPr>
              </a:br>
              <a:r>
                <a:rPr lang="ru-RU" sz="1600" b="1" dirty="0" smtClean="0">
                  <a:latin typeface="Arial" panose="020B0604020202020204" pitchFamily="34" charset="0"/>
                  <a:ea typeface="方正兰亭黑简体" panose="02000000000000000000" pitchFamily="2" charset="-122"/>
                  <a:sym typeface="Huawei Sans" panose="020C0503030203020204" pitchFamily="34" charset="0"/>
                </a:rPr>
                <a:t>Вид </a:t>
              </a:r>
              <a:r>
                <a:rPr lang="ru-RU" sz="1600" b="1" dirty="0">
                  <a:latin typeface="Arial" panose="020B0604020202020204" pitchFamily="34" charset="0"/>
                  <a:ea typeface="方正兰亭黑简体" panose="02000000000000000000" pitchFamily="2" charset="-122"/>
                  <a:sym typeface="Huawei Sans" panose="020C0503030203020204" pitchFamily="34" charset="0"/>
                </a:rPr>
                <a:t>спереди</a:t>
              </a:r>
            </a:p>
          </p:txBody>
        </p:sp>
        <p:sp>
          <p:nvSpPr>
            <p:cNvPr id="8" name="TextBox 77"/>
            <p:cNvSpPr txBox="1"/>
            <p:nvPr/>
          </p:nvSpPr>
          <p:spPr bwMode="auto">
            <a:xfrm>
              <a:off x="498669" y="1863358"/>
              <a:ext cx="1048129" cy="359480"/>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dirty="0">
                  <a:latin typeface="Arial" panose="020B0604020202020204" pitchFamily="34" charset="0"/>
                  <a:ea typeface="方正兰亭黑简体" panose="02000000000000000000" pitchFamily="2" charset="-122"/>
                  <a:sym typeface="Huawei Sans" panose="020C0503030203020204" pitchFamily="34" charset="0"/>
                </a:rPr>
                <a:t>MPU</a:t>
              </a:r>
            </a:p>
          </p:txBody>
        </p:sp>
        <p:sp>
          <p:nvSpPr>
            <p:cNvPr id="9" name="TextBox 77"/>
            <p:cNvSpPr txBox="1"/>
            <p:nvPr/>
          </p:nvSpPr>
          <p:spPr bwMode="auto">
            <a:xfrm>
              <a:off x="498669" y="2465222"/>
              <a:ext cx="1048129" cy="359480"/>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dirty="0">
                  <a:latin typeface="Arial" panose="020B0604020202020204" pitchFamily="34" charset="0"/>
                  <a:ea typeface="方正兰亭黑简体" panose="02000000000000000000" pitchFamily="2" charset="-122"/>
                  <a:sym typeface="Huawei Sans" panose="020C0503030203020204" pitchFamily="34" charset="0"/>
                </a:rPr>
                <a:t>LPU</a:t>
              </a:r>
            </a:p>
          </p:txBody>
        </p:sp>
        <p:sp>
          <p:nvSpPr>
            <p:cNvPr id="10" name="TextBox 77"/>
            <p:cNvSpPr txBox="1"/>
            <p:nvPr/>
          </p:nvSpPr>
          <p:spPr bwMode="auto">
            <a:xfrm>
              <a:off x="498668" y="3311045"/>
              <a:ext cx="1048130" cy="359480"/>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dirty="0">
                  <a:latin typeface="Arial" panose="020B0604020202020204" pitchFamily="34" charset="0"/>
                  <a:ea typeface="方正兰亭黑简体" panose="02000000000000000000" pitchFamily="2" charset="-122"/>
                  <a:sym typeface="Huawei Sans" panose="020C0503030203020204" pitchFamily="34" charset="0"/>
                </a:rPr>
                <a:t>SFU</a:t>
              </a:r>
            </a:p>
          </p:txBody>
        </p:sp>
        <p:sp>
          <p:nvSpPr>
            <p:cNvPr id="11" name="TextBox 77"/>
            <p:cNvSpPr txBox="1"/>
            <p:nvPr/>
          </p:nvSpPr>
          <p:spPr bwMode="auto">
            <a:xfrm>
              <a:off x="498669" y="4110379"/>
              <a:ext cx="1048129" cy="359480"/>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dirty="0">
                  <a:latin typeface="Arial" panose="020B0604020202020204" pitchFamily="34" charset="0"/>
                  <a:ea typeface="方正兰亭黑简体" panose="02000000000000000000" pitchFamily="2" charset="-122"/>
                  <a:sym typeface="Huawei Sans" panose="020C0503030203020204" pitchFamily="34" charset="0"/>
                </a:rPr>
                <a:t>LPU</a:t>
              </a:r>
            </a:p>
          </p:txBody>
        </p:sp>
        <p:sp>
          <p:nvSpPr>
            <p:cNvPr id="12" name="TextBox 77"/>
            <p:cNvSpPr txBox="1"/>
            <p:nvPr/>
          </p:nvSpPr>
          <p:spPr bwMode="auto">
            <a:xfrm>
              <a:off x="-47329" y="5051790"/>
              <a:ext cx="1594127" cy="604296"/>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200" dirty="0">
                  <a:latin typeface="Arial" panose="020B0604020202020204" pitchFamily="34" charset="0"/>
                  <a:ea typeface="方正兰亭黑简体" panose="02000000000000000000" pitchFamily="2" charset="-122"/>
                  <a:sym typeface="Huawei Sans" panose="020C0503030203020204" pitchFamily="34" charset="0"/>
                </a:rPr>
                <a:t>Монтажные кронштейны</a:t>
              </a:r>
            </a:p>
          </p:txBody>
        </p:sp>
        <p:sp>
          <p:nvSpPr>
            <p:cNvPr id="13" name="TextBox 77"/>
            <p:cNvSpPr txBox="1"/>
            <p:nvPr/>
          </p:nvSpPr>
          <p:spPr bwMode="auto">
            <a:xfrm>
              <a:off x="1431610" y="5632489"/>
              <a:ext cx="1719997" cy="35948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200" dirty="0">
                  <a:latin typeface="Arial" panose="020B0604020202020204" pitchFamily="34" charset="0"/>
                  <a:ea typeface="方正兰亭黑简体" panose="02000000000000000000" pitchFamily="2" charset="-122"/>
                  <a:sym typeface="Huawei Sans" panose="020C0503030203020204" pitchFamily="34" charset="0"/>
                </a:rPr>
                <a:t>Модуль питания</a:t>
              </a:r>
            </a:p>
          </p:txBody>
        </p:sp>
      </p:grpSp>
    </p:spTree>
    <p:extLst>
      <p:ext uri="{BB962C8B-B14F-4D97-AF65-F5344CB8AC3E}">
        <p14:creationId xmlns:p14="http://schemas.microsoft.com/office/powerpoint/2010/main" val="21255942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Надежность плат (2)</a:t>
            </a:r>
          </a:p>
        </p:txBody>
      </p:sp>
      <p:sp>
        <p:nvSpPr>
          <p:cNvPr id="3" name="文本占位符 2"/>
          <p:cNvSpPr>
            <a:spLocks noGrp="1"/>
          </p:cNvSpPr>
          <p:nvPr>
            <p:ph type="body" sz="quarter" idx="4294967295"/>
          </p:nvPr>
        </p:nvSpPr>
        <p:spPr>
          <a:xfrm>
            <a:off x="6540805" y="1461597"/>
            <a:ext cx="5078976" cy="5042719"/>
          </a:xfrm>
        </p:spPr>
        <p:txBody>
          <a:bodyPr/>
          <a:lstStyle/>
          <a:p>
            <a:r>
              <a:rPr lang="ru-RU" sz="1600" dirty="0">
                <a:sym typeface="Huawei Sans" panose="020C0503030203020204" pitchFamily="34" charset="0"/>
              </a:rPr>
              <a:t>Например, S12700E-8 предоставляет восемь слотов LPU, четыре слота SFU, два слота MPU, шесть слотов для модулей питания и четыре слота для модулей вентиляторов.</a:t>
            </a:r>
          </a:p>
          <a:p>
            <a:r>
              <a:rPr lang="ru-RU" sz="1600" dirty="0">
                <a:sym typeface="Huawei Sans" panose="020C0503030203020204" pitchFamily="34" charset="0"/>
              </a:rPr>
              <a:t>Для обеспечения надежности устройства модульный коммутатор может быть сконфигурирован с несколькими MPU и SFU. В случае неисправности SFU или MPU в одном слоте коммутатор может работать правильно.</a:t>
            </a:r>
          </a:p>
          <a:p>
            <a:r>
              <a:rPr lang="ru-RU" sz="1600" dirty="0">
                <a:sym typeface="Huawei Sans" panose="020C0503030203020204" pitchFamily="34" charset="0"/>
              </a:rPr>
              <a:t>В случае повреждения LPU модульного коммутатора интерфейсы LPU не пересылают данные.</a:t>
            </a:r>
          </a:p>
        </p:txBody>
      </p:sp>
      <p:grpSp>
        <p:nvGrpSpPr>
          <p:cNvPr id="5" name="组合 4"/>
          <p:cNvGrpSpPr/>
          <p:nvPr/>
        </p:nvGrpSpPr>
        <p:grpSpPr>
          <a:xfrm>
            <a:off x="106853" y="1323256"/>
            <a:ext cx="6160682" cy="5032282"/>
            <a:chOff x="499745" y="1012211"/>
            <a:chExt cx="6782734" cy="5540396"/>
          </a:xfrm>
        </p:grpSpPr>
        <p:pic>
          <p:nvPicPr>
            <p:cNvPr id="1026" name="Picture 2" descr="http://localhost:7890/pages/31180BRU/01/31180BRU/01/resources/dc/figure/zh-cn_image_018979128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7442" y="1745769"/>
              <a:ext cx="3109262" cy="401087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891451" y="1872598"/>
              <a:ext cx="2208937" cy="158154"/>
            </a:xfrm>
            <a:prstGeom prst="rect">
              <a:avLst/>
            </a:prstGeom>
            <a:solidFill>
              <a:srgbClr val="8CCAA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a:xfrm>
              <a:off x="1891451" y="2065059"/>
              <a:ext cx="2208937" cy="158154"/>
            </a:xfrm>
            <a:prstGeom prst="rect">
              <a:avLst/>
            </a:prstGeom>
            <a:solidFill>
              <a:srgbClr val="EC706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1891451" y="3098118"/>
              <a:ext cx="2208937" cy="158154"/>
            </a:xfrm>
            <a:prstGeom prst="rect">
              <a:avLst/>
            </a:prstGeom>
            <a:solidFill>
              <a:srgbClr val="EC706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1891451" y="3290579"/>
              <a:ext cx="2208937" cy="158154"/>
            </a:xfrm>
            <a:prstGeom prst="rect">
              <a:avLst/>
            </a:prstGeom>
            <a:solidFill>
              <a:srgbClr val="EC706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a:xfrm>
              <a:off x="1891451" y="3483040"/>
              <a:ext cx="2208937" cy="158154"/>
            </a:xfrm>
            <a:prstGeom prst="rect">
              <a:avLst/>
            </a:prstGeom>
            <a:solidFill>
              <a:srgbClr val="8CCAA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1891451" y="3675501"/>
              <a:ext cx="2208937" cy="158154"/>
            </a:xfrm>
            <a:prstGeom prst="rect">
              <a:avLst/>
            </a:prstGeom>
            <a:solidFill>
              <a:srgbClr val="8CCAA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13" name="直接连接符 12">
              <a:extLst>
                <a:ext uri="{FF2B5EF4-FFF2-40B4-BE49-F238E27FC236}">
                  <a16:creationId xmlns="" xmlns:a16="http://schemas.microsoft.com/office/drawing/2014/main" id="{21156947-FC87-4348-A563-CA25E95008D3}"/>
                </a:ext>
              </a:extLst>
            </p:cNvPr>
            <p:cNvCxnSpPr>
              <a:cxnSpLocks/>
            </p:cNvCxnSpPr>
            <p:nvPr/>
          </p:nvCxnSpPr>
          <p:spPr>
            <a:xfrm flipH="1">
              <a:off x="3999683" y="1608532"/>
              <a:ext cx="524830" cy="53909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482AF39B-E127-4B46-9578-9C2006B61A04}"/>
                </a:ext>
              </a:extLst>
            </p:cNvPr>
            <p:cNvCxnSpPr>
              <a:cxnSpLocks/>
            </p:cNvCxnSpPr>
            <p:nvPr/>
          </p:nvCxnSpPr>
          <p:spPr>
            <a:xfrm flipH="1">
              <a:off x="4524513" y="1608531"/>
              <a:ext cx="335149" cy="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矩形: 圆角 50">
              <a:extLst>
                <a:ext uri="{FF2B5EF4-FFF2-40B4-BE49-F238E27FC236}">
                  <a16:creationId xmlns="" xmlns:a16="http://schemas.microsoft.com/office/drawing/2014/main" id="{7EC8E1B8-547F-4456-A6A7-2CE27DF0A0A5}"/>
                </a:ext>
              </a:extLst>
            </p:cNvPr>
            <p:cNvSpPr/>
            <p:nvPr/>
          </p:nvSpPr>
          <p:spPr>
            <a:xfrm>
              <a:off x="4859661" y="1012211"/>
              <a:ext cx="2422818" cy="1102985"/>
            </a:xfrm>
            <a:prstGeom prst="roundRect">
              <a:avLst>
                <a:gd name="adj" fmla="val 1305"/>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ru-RU" sz="13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Отказ одного MPU не влияет на работу платформы управления.</a:t>
              </a:r>
            </a:p>
          </p:txBody>
        </p:sp>
        <p:cxnSp>
          <p:nvCxnSpPr>
            <p:cNvPr id="20" name="直接连接符 19">
              <a:extLst>
                <a:ext uri="{FF2B5EF4-FFF2-40B4-BE49-F238E27FC236}">
                  <a16:creationId xmlns="" xmlns:a16="http://schemas.microsoft.com/office/drawing/2014/main" id="{21156947-FC87-4348-A563-CA25E95008D3}"/>
                </a:ext>
              </a:extLst>
            </p:cNvPr>
            <p:cNvCxnSpPr>
              <a:cxnSpLocks/>
            </p:cNvCxnSpPr>
            <p:nvPr/>
          </p:nvCxnSpPr>
          <p:spPr>
            <a:xfrm flipH="1">
              <a:off x="3999683" y="2828573"/>
              <a:ext cx="524830" cy="53909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482AF39B-E127-4B46-9578-9C2006B61A04}"/>
                </a:ext>
              </a:extLst>
            </p:cNvPr>
            <p:cNvCxnSpPr>
              <a:cxnSpLocks/>
            </p:cNvCxnSpPr>
            <p:nvPr/>
          </p:nvCxnSpPr>
          <p:spPr>
            <a:xfrm flipH="1">
              <a:off x="4524513" y="2828573"/>
              <a:ext cx="335149" cy="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21156947-FC87-4348-A563-CA25E95008D3}"/>
                </a:ext>
              </a:extLst>
            </p:cNvPr>
            <p:cNvCxnSpPr>
              <a:cxnSpLocks/>
            </p:cNvCxnSpPr>
            <p:nvPr/>
          </p:nvCxnSpPr>
          <p:spPr>
            <a:xfrm flipH="1">
              <a:off x="3999683" y="2673870"/>
              <a:ext cx="524830" cy="53909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482AF39B-E127-4B46-9578-9C2006B61A04}"/>
                </a:ext>
              </a:extLst>
            </p:cNvPr>
            <p:cNvCxnSpPr>
              <a:cxnSpLocks/>
            </p:cNvCxnSpPr>
            <p:nvPr/>
          </p:nvCxnSpPr>
          <p:spPr>
            <a:xfrm flipH="1">
              <a:off x="4524513" y="2673869"/>
              <a:ext cx="335149" cy="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矩形: 圆角 50">
              <a:extLst>
                <a:ext uri="{FF2B5EF4-FFF2-40B4-BE49-F238E27FC236}">
                  <a16:creationId xmlns="" xmlns:a16="http://schemas.microsoft.com/office/drawing/2014/main" id="{7EC8E1B8-547F-4456-A6A7-2CE27DF0A0A5}"/>
                </a:ext>
              </a:extLst>
            </p:cNvPr>
            <p:cNvSpPr/>
            <p:nvPr/>
          </p:nvSpPr>
          <p:spPr>
            <a:xfrm>
              <a:off x="4859661" y="2441073"/>
              <a:ext cx="2198850" cy="1293209"/>
            </a:xfrm>
            <a:prstGeom prst="roundRect">
              <a:avLst>
                <a:gd name="adj" fmla="val 1305"/>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ru-RU" sz="13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В случае неисправности нескольких SFU уровень данных может правильно пересылать данные.</a:t>
              </a:r>
            </a:p>
          </p:txBody>
        </p:sp>
        <p:sp>
          <p:nvSpPr>
            <p:cNvPr id="28" name="矩形 27"/>
            <p:cNvSpPr/>
            <p:nvPr/>
          </p:nvSpPr>
          <p:spPr>
            <a:xfrm>
              <a:off x="1891451" y="4509303"/>
              <a:ext cx="2208937" cy="158154"/>
            </a:xfrm>
            <a:prstGeom prst="rect">
              <a:avLst/>
            </a:prstGeom>
            <a:solidFill>
              <a:srgbClr val="EC706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Arial" panose="020B0604020202020204" pitchFamily="34" charset="0"/>
                <a:ea typeface="方正兰亭黑简体" panose="02000000000000000000" pitchFamily="2" charset="-122"/>
                <a:sym typeface="Huawei Sans" panose="020C0503030203020204" pitchFamily="34" charset="0"/>
              </a:endParaRPr>
            </a:p>
          </p:txBody>
        </p:sp>
        <p:cxnSp>
          <p:nvCxnSpPr>
            <p:cNvPr id="29" name="直接连接符 28">
              <a:extLst>
                <a:ext uri="{FF2B5EF4-FFF2-40B4-BE49-F238E27FC236}">
                  <a16:creationId xmlns="" xmlns:a16="http://schemas.microsoft.com/office/drawing/2014/main" id="{21156947-FC87-4348-A563-CA25E95008D3}"/>
                </a:ext>
              </a:extLst>
            </p:cNvPr>
            <p:cNvCxnSpPr>
              <a:cxnSpLocks/>
            </p:cNvCxnSpPr>
            <p:nvPr/>
          </p:nvCxnSpPr>
          <p:spPr>
            <a:xfrm flipH="1" flipV="1">
              <a:off x="3946366" y="4642706"/>
              <a:ext cx="578147" cy="515359"/>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482AF39B-E127-4B46-9578-9C2006B61A04}"/>
                </a:ext>
              </a:extLst>
            </p:cNvPr>
            <p:cNvCxnSpPr>
              <a:cxnSpLocks/>
            </p:cNvCxnSpPr>
            <p:nvPr/>
          </p:nvCxnSpPr>
          <p:spPr>
            <a:xfrm flipH="1">
              <a:off x="4524513" y="5152791"/>
              <a:ext cx="335149" cy="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矩形: 圆角 50">
              <a:extLst>
                <a:ext uri="{FF2B5EF4-FFF2-40B4-BE49-F238E27FC236}">
                  <a16:creationId xmlns="" xmlns:a16="http://schemas.microsoft.com/office/drawing/2014/main" id="{7EC8E1B8-547F-4456-A6A7-2CE27DF0A0A5}"/>
                </a:ext>
              </a:extLst>
            </p:cNvPr>
            <p:cNvSpPr/>
            <p:nvPr/>
          </p:nvSpPr>
          <p:spPr>
            <a:xfrm>
              <a:off x="4859662" y="4594801"/>
              <a:ext cx="1801958" cy="1128266"/>
            </a:xfrm>
            <a:prstGeom prst="roundRect">
              <a:avLst>
                <a:gd name="adj" fmla="val 1305"/>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ru-RU" sz="1300" dirty="0">
                  <a:solidFill>
                    <a:schemeClr val="tx1"/>
                  </a:solidFill>
                  <a:latin typeface="Arial" panose="020B0604020202020204" pitchFamily="34" charset="0"/>
                  <a:ea typeface="方正兰亭黑简体" panose="02000000000000000000" pitchFamily="2" charset="-122"/>
                  <a:sym typeface="Huawei Sans" panose="020C0503030203020204" pitchFamily="34" charset="0"/>
                </a:rPr>
                <a:t>Неисправность LPU влияет на интерфейсы на LPU.</a:t>
              </a:r>
            </a:p>
          </p:txBody>
        </p:sp>
        <p:sp>
          <p:nvSpPr>
            <p:cNvPr id="33" name="TextBox 77"/>
            <p:cNvSpPr txBox="1"/>
            <p:nvPr/>
          </p:nvSpPr>
          <p:spPr bwMode="auto">
            <a:xfrm>
              <a:off x="1797316" y="5967116"/>
              <a:ext cx="2349372" cy="58549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dirty="0">
                  <a:latin typeface="Arial" panose="020B0604020202020204" pitchFamily="34" charset="0"/>
                  <a:ea typeface="方正兰亭黑简体" panose="02000000000000000000" pitchFamily="2" charset="-122"/>
                  <a:sym typeface="Huawei Sans" panose="020C0503030203020204" pitchFamily="34" charset="0"/>
                </a:rPr>
                <a:t>Шасси </a:t>
              </a:r>
              <a:r>
                <a:rPr lang="ru-RU" sz="1400" dirty="0" smtClean="0">
                  <a:latin typeface="Arial" panose="020B0604020202020204" pitchFamily="34" charset="0"/>
                  <a:ea typeface="方正兰亭黑简体" panose="02000000000000000000" pitchFamily="2" charset="-122"/>
                  <a:sym typeface="Huawei Sans" panose="020C0503030203020204" pitchFamily="34" charset="0"/>
                </a:rPr>
                <a:t>S12700E-8</a:t>
              </a:r>
              <a:br>
                <a:rPr lang="ru-RU" sz="1400" dirty="0" smtClean="0">
                  <a:latin typeface="Arial" panose="020B0604020202020204" pitchFamily="34" charset="0"/>
                  <a:ea typeface="方正兰亭黑简体" panose="02000000000000000000" pitchFamily="2" charset="-122"/>
                  <a:sym typeface="Huawei Sans" panose="020C0503030203020204" pitchFamily="34" charset="0"/>
                </a:rPr>
              </a:br>
              <a:r>
                <a:rPr lang="ru-RU" sz="1400" dirty="0" smtClean="0">
                  <a:latin typeface="Arial" panose="020B0604020202020204" pitchFamily="34" charset="0"/>
                  <a:ea typeface="方正兰亭黑简体" panose="02000000000000000000" pitchFamily="2" charset="-122"/>
                  <a:sym typeface="Huawei Sans" panose="020C0503030203020204" pitchFamily="34" charset="0"/>
                </a:rPr>
                <a:t>Вид </a:t>
              </a:r>
              <a:r>
                <a:rPr lang="ru-RU" sz="1400" dirty="0">
                  <a:latin typeface="Arial" panose="020B0604020202020204" pitchFamily="34" charset="0"/>
                  <a:ea typeface="方正兰亭黑简体" panose="02000000000000000000" pitchFamily="2" charset="-122"/>
                  <a:sym typeface="Huawei Sans" panose="020C0503030203020204" pitchFamily="34" charset="0"/>
                </a:rPr>
                <a:t>спереди</a:t>
              </a:r>
            </a:p>
          </p:txBody>
        </p:sp>
        <p:sp>
          <p:nvSpPr>
            <p:cNvPr id="38" name="TextBox 77"/>
            <p:cNvSpPr txBox="1"/>
            <p:nvPr/>
          </p:nvSpPr>
          <p:spPr bwMode="auto">
            <a:xfrm>
              <a:off x="719687" y="1864794"/>
              <a:ext cx="828188" cy="348293"/>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dirty="0">
                  <a:latin typeface="Arial" panose="020B0604020202020204" pitchFamily="34" charset="0"/>
                  <a:ea typeface="方正兰亭黑简体" panose="02000000000000000000" pitchFamily="2" charset="-122"/>
                  <a:sym typeface="Huawei Sans" panose="020C0503030203020204" pitchFamily="34" charset="0"/>
                </a:rPr>
                <a:t>MPU</a:t>
              </a:r>
            </a:p>
          </p:txBody>
        </p:sp>
        <p:sp>
          <p:nvSpPr>
            <p:cNvPr id="39" name="TextBox 77"/>
            <p:cNvSpPr txBox="1"/>
            <p:nvPr/>
          </p:nvSpPr>
          <p:spPr bwMode="auto">
            <a:xfrm>
              <a:off x="719687" y="2455114"/>
              <a:ext cx="828188" cy="348293"/>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dirty="0">
                  <a:latin typeface="Arial" panose="020B0604020202020204" pitchFamily="34" charset="0"/>
                  <a:ea typeface="方正兰亭黑简体" panose="02000000000000000000" pitchFamily="2" charset="-122"/>
                  <a:sym typeface="Huawei Sans" panose="020C0503030203020204" pitchFamily="34" charset="0"/>
                </a:rPr>
                <a:t>LPU</a:t>
              </a:r>
            </a:p>
          </p:txBody>
        </p:sp>
        <p:sp>
          <p:nvSpPr>
            <p:cNvPr id="40" name="TextBox 77"/>
            <p:cNvSpPr txBox="1"/>
            <p:nvPr/>
          </p:nvSpPr>
          <p:spPr bwMode="auto">
            <a:xfrm>
              <a:off x="499745" y="3312483"/>
              <a:ext cx="1048130" cy="348293"/>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dirty="0">
                  <a:latin typeface="Arial" panose="020B0604020202020204" pitchFamily="34" charset="0"/>
                  <a:ea typeface="方正兰亭黑简体" panose="02000000000000000000" pitchFamily="2" charset="-122"/>
                  <a:sym typeface="Huawei Sans" panose="020C0503030203020204" pitchFamily="34" charset="0"/>
                </a:rPr>
                <a:t>SFU</a:t>
              </a:r>
            </a:p>
          </p:txBody>
        </p:sp>
        <p:sp>
          <p:nvSpPr>
            <p:cNvPr id="41" name="TextBox 77"/>
            <p:cNvSpPr txBox="1"/>
            <p:nvPr/>
          </p:nvSpPr>
          <p:spPr bwMode="auto">
            <a:xfrm>
              <a:off x="719687" y="4111816"/>
              <a:ext cx="828188" cy="348293"/>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ru-RU" sz="1400" dirty="0">
                  <a:latin typeface="Arial" panose="020B0604020202020204" pitchFamily="34" charset="0"/>
                  <a:ea typeface="方正兰亭黑简体" panose="02000000000000000000" pitchFamily="2" charset="-122"/>
                  <a:sym typeface="Huawei Sans" panose="020C0503030203020204" pitchFamily="34" charset="0"/>
                </a:rPr>
                <a:t>LPU</a:t>
              </a:r>
            </a:p>
          </p:txBody>
        </p:sp>
      </p:grpSp>
    </p:spTree>
    <p:extLst>
      <p:ext uri="{BB962C8B-B14F-4D97-AF65-F5344CB8AC3E}">
        <p14:creationId xmlns:p14="http://schemas.microsoft.com/office/powerpoint/2010/main" val="15696741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圆角 26">
            <a:extLst>
              <a:ext uri="{FF2B5EF4-FFF2-40B4-BE49-F238E27FC236}">
                <a16:creationId xmlns="" xmlns:a16="http://schemas.microsoft.com/office/drawing/2014/main" id="{CDFFDDAC-2C24-493B-9451-7DBEF959DDAD}"/>
              </a:ext>
            </a:extLst>
          </p:cNvPr>
          <p:cNvSpPr/>
          <p:nvPr/>
        </p:nvSpPr>
        <p:spPr>
          <a:xfrm>
            <a:off x="7576140" y="2764497"/>
            <a:ext cx="2090634" cy="1692629"/>
          </a:xfrm>
          <a:prstGeom prst="roundRect">
            <a:avLst>
              <a:gd name="adj" fmla="val 5218"/>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endParaRPr lang="en-US" altLang="zh-CN" sz="1600" i="1" dirty="0">
              <a:solidFill>
                <a:schemeClr val="accent2"/>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ru-RU" dirty="0"/>
              <a:t>Надежность устройства</a:t>
            </a:r>
          </a:p>
        </p:txBody>
      </p:sp>
      <p:cxnSp>
        <p:nvCxnSpPr>
          <p:cNvPr id="21" name="直接连接符 20"/>
          <p:cNvCxnSpPr>
            <a:stCxn id="79" idx="2"/>
            <a:endCxn id="63" idx="0"/>
          </p:cNvCxnSpPr>
          <p:nvPr/>
        </p:nvCxnSpPr>
        <p:spPr bwMode="auto">
          <a:xfrm>
            <a:off x="2879146" y="3393752"/>
            <a:ext cx="0" cy="53688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直接连接符 21"/>
          <p:cNvCxnSpPr>
            <a:stCxn id="63" idx="2"/>
            <a:endCxn id="27" idx="0"/>
          </p:cNvCxnSpPr>
          <p:nvPr/>
        </p:nvCxnSpPr>
        <p:spPr bwMode="auto">
          <a:xfrm>
            <a:off x="2879146" y="4373441"/>
            <a:ext cx="1" cy="1478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a:off x="7950384" y="4397257"/>
            <a:ext cx="0" cy="54000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8" name="TextBox 77"/>
          <p:cNvSpPr txBox="1"/>
          <p:nvPr/>
        </p:nvSpPr>
        <p:spPr bwMode="auto">
          <a:xfrm>
            <a:off x="6230526" y="2932959"/>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агрегации</a:t>
            </a:r>
          </a:p>
        </p:txBody>
      </p:sp>
      <p:sp>
        <p:nvSpPr>
          <p:cNvPr id="59" name="TextBox 77"/>
          <p:cNvSpPr txBox="1"/>
          <p:nvPr/>
        </p:nvSpPr>
        <p:spPr bwMode="auto">
          <a:xfrm>
            <a:off x="1299819" y="2927189"/>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агрегации</a:t>
            </a:r>
          </a:p>
        </p:txBody>
      </p:sp>
      <p:sp>
        <p:nvSpPr>
          <p:cNvPr id="60" name="TextBox 77"/>
          <p:cNvSpPr txBox="1"/>
          <p:nvPr/>
        </p:nvSpPr>
        <p:spPr bwMode="auto">
          <a:xfrm>
            <a:off x="6230526" y="4041474"/>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доступа</a:t>
            </a:r>
          </a:p>
        </p:txBody>
      </p:sp>
      <p:sp>
        <p:nvSpPr>
          <p:cNvPr id="61" name="TextBox 77"/>
          <p:cNvSpPr txBox="1"/>
          <p:nvPr/>
        </p:nvSpPr>
        <p:spPr bwMode="auto">
          <a:xfrm>
            <a:off x="1188059" y="3981261"/>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ru-RU" sz="1400" b="1" dirty="0">
                <a:solidFill>
                  <a:srgbClr val="000000"/>
                </a:solidFill>
                <a:latin typeface="Arial" panose="020B0604020202020204" pitchFamily="34" charset="0"/>
                <a:ea typeface="方正兰亭黑简体" panose="02000000000000000000" pitchFamily="2" charset="-122"/>
                <a:cs typeface="Arial" pitchFamily="34" charset="0"/>
                <a:sym typeface="Huawei Sans" panose="020C0503030203020204" pitchFamily="34" charset="0"/>
              </a:rPr>
              <a:t>Коммутатор доступа</a:t>
            </a:r>
          </a:p>
        </p:txBody>
      </p:sp>
      <p:cxnSp>
        <p:nvCxnSpPr>
          <p:cNvPr id="64" name="直接连接符 63"/>
          <p:cNvCxnSpPr/>
          <p:nvPr/>
        </p:nvCxnSpPr>
        <p:spPr bwMode="auto">
          <a:xfrm>
            <a:off x="7952115" y="3136337"/>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2" name="直接连接符 41"/>
          <p:cNvCxnSpPr/>
          <p:nvPr/>
        </p:nvCxnSpPr>
        <p:spPr bwMode="auto">
          <a:xfrm flipH="1">
            <a:off x="7950384" y="3302535"/>
            <a:ext cx="1260142" cy="81493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09252" y="4521316"/>
            <a:ext cx="539789" cy="442627"/>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82220" y="4582098"/>
            <a:ext cx="539789" cy="442627"/>
          </a:xfrm>
          <a:prstGeom prst="rect">
            <a:avLst/>
          </a:prstGeom>
        </p:spPr>
      </p:pic>
      <p:cxnSp>
        <p:nvCxnSpPr>
          <p:cNvPr id="32" name="直接箭头连接符 31">
            <a:extLst>
              <a:ext uri="{FF2B5EF4-FFF2-40B4-BE49-F238E27FC236}">
                <a16:creationId xmlns="" xmlns:a16="http://schemas.microsoft.com/office/drawing/2014/main" id="{25FFCF9E-B77D-4002-8CAE-8C36C256A152}"/>
              </a:ext>
            </a:extLst>
          </p:cNvPr>
          <p:cNvCxnSpPr>
            <a:cxnSpLocks/>
          </p:cNvCxnSpPr>
          <p:nvPr/>
        </p:nvCxnSpPr>
        <p:spPr>
          <a:xfrm flipV="1">
            <a:off x="8494499" y="3530387"/>
            <a:ext cx="700834" cy="450455"/>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 xmlns:a16="http://schemas.microsoft.com/office/drawing/2014/main" id="{25FFCF9E-B77D-4002-8CAE-8C36C256A152}"/>
              </a:ext>
            </a:extLst>
          </p:cNvPr>
          <p:cNvCxnSpPr>
            <a:cxnSpLocks/>
          </p:cNvCxnSpPr>
          <p:nvPr/>
        </p:nvCxnSpPr>
        <p:spPr>
          <a:xfrm flipV="1">
            <a:off x="8383762" y="4326976"/>
            <a:ext cx="0" cy="503585"/>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37" name="圆角矩形 75"/>
          <p:cNvSpPr/>
          <p:nvPr/>
        </p:nvSpPr>
        <p:spPr>
          <a:xfrm>
            <a:off x="557880" y="1721666"/>
            <a:ext cx="5469975" cy="449252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729" indent="-177729" algn="just" fontAlgn="ctr">
              <a:lnSpc>
                <a:spcPts val="2599"/>
              </a:lnSpc>
              <a:spcAft>
                <a:spcPts val="600"/>
              </a:spcAft>
              <a:buFont typeface="Arial" panose="020B0604020202020204" pitchFamily="34" charset="0"/>
              <a:buChar char="•"/>
            </a:pPr>
            <a:endParaRPr lang="en-US" altLang="zh-CN" sz="1599"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45" name="圆角矩形 75"/>
          <p:cNvSpPr/>
          <p:nvPr/>
        </p:nvSpPr>
        <p:spPr>
          <a:xfrm>
            <a:off x="557880" y="1290328"/>
            <a:ext cx="5469975" cy="39386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Без резервного копирования</a:t>
            </a:r>
          </a:p>
        </p:txBody>
      </p:sp>
      <p:sp>
        <p:nvSpPr>
          <p:cNvPr id="48" name="椭圆 47">
            <a:extLst>
              <a:ext uri="{FF2B5EF4-FFF2-40B4-BE49-F238E27FC236}">
                <a16:creationId xmlns="" xmlns:a16="http://schemas.microsoft.com/office/drawing/2014/main" id="{E3AA826D-E4AC-459E-9C44-0CE0D8799DF1}"/>
              </a:ext>
            </a:extLst>
          </p:cNvPr>
          <p:cNvSpPr/>
          <p:nvPr/>
        </p:nvSpPr>
        <p:spPr>
          <a:xfrm>
            <a:off x="8287961" y="3634175"/>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A</a:t>
            </a:r>
          </a:p>
        </p:txBody>
      </p:sp>
      <p:sp>
        <p:nvSpPr>
          <p:cNvPr id="53" name="椭圆 52">
            <a:extLst>
              <a:ext uri="{FF2B5EF4-FFF2-40B4-BE49-F238E27FC236}">
                <a16:creationId xmlns="" xmlns:a16="http://schemas.microsoft.com/office/drawing/2014/main" id="{E3AA826D-E4AC-459E-9C44-0CE0D8799DF1}"/>
              </a:ext>
            </a:extLst>
          </p:cNvPr>
          <p:cNvSpPr/>
          <p:nvPr/>
        </p:nvSpPr>
        <p:spPr>
          <a:xfrm>
            <a:off x="6434601" y="2214678"/>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ru-RU" sz="1100" b="1" dirty="0">
                <a:solidFill>
                  <a:schemeClr val="bg1"/>
                </a:solidFill>
                <a:latin typeface="Arial" panose="020B0604020202020204" pitchFamily="34" charset="0"/>
                <a:ea typeface="方正兰亭黑简体" panose="02000000000000000000" pitchFamily="2" charset="-122"/>
                <a:sym typeface="Huawei Sans" panose="020C0503030203020204" pitchFamily="34" charset="0"/>
              </a:rPr>
              <a:t>A</a:t>
            </a:r>
          </a:p>
        </p:txBody>
      </p:sp>
      <p:sp>
        <p:nvSpPr>
          <p:cNvPr id="54" name="TextBox 120">
            <a:extLst>
              <a:ext uri="{FF2B5EF4-FFF2-40B4-BE49-F238E27FC236}">
                <a16:creationId xmlns="" xmlns:a16="http://schemas.microsoft.com/office/drawing/2014/main" id="{80742BB8-DAF7-4E24-BB0B-9F7C1C0F7EBA}"/>
              </a:ext>
            </a:extLst>
          </p:cNvPr>
          <p:cNvSpPr txBox="1"/>
          <p:nvPr/>
        </p:nvSpPr>
        <p:spPr>
          <a:xfrm>
            <a:off x="6665752" y="1898427"/>
            <a:ext cx="1503529" cy="276999"/>
          </a:xfrm>
          <a:prstGeom prst="rect">
            <a:avLst/>
          </a:prstGeom>
          <a:noFill/>
        </p:spPr>
        <p:txBody>
          <a:bodyPr wrap="square" rtlCol="0">
            <a:noAutofit/>
          </a:bodyPr>
          <a:lstStyle/>
          <a:p>
            <a:pPr fontAlgn="ctr"/>
            <a:r>
              <a:rPr lang="ru-RU" sz="1000" dirty="0">
                <a:latin typeface="Arial" panose="020B0604020202020204" pitchFamily="34" charset="0"/>
                <a:ea typeface="方正兰亭黑简体" panose="02000000000000000000" pitchFamily="2" charset="-122"/>
                <a:sym typeface="Huawei Sans" panose="020C0503030203020204" pitchFamily="34" charset="0"/>
              </a:rPr>
              <a:t>Корневой порт</a:t>
            </a:r>
          </a:p>
        </p:txBody>
      </p:sp>
      <p:sp>
        <p:nvSpPr>
          <p:cNvPr id="55" name="TextBox 120">
            <a:extLst>
              <a:ext uri="{FF2B5EF4-FFF2-40B4-BE49-F238E27FC236}">
                <a16:creationId xmlns="" xmlns:a16="http://schemas.microsoft.com/office/drawing/2014/main" id="{BA178C7B-FB8C-4D9C-9731-7001BEE1F59D}"/>
              </a:ext>
            </a:extLst>
          </p:cNvPr>
          <p:cNvSpPr txBox="1"/>
          <p:nvPr/>
        </p:nvSpPr>
        <p:spPr>
          <a:xfrm>
            <a:off x="6665752" y="2175511"/>
            <a:ext cx="2083928" cy="276999"/>
          </a:xfrm>
          <a:prstGeom prst="rect">
            <a:avLst/>
          </a:prstGeom>
          <a:noFill/>
        </p:spPr>
        <p:txBody>
          <a:bodyPr wrap="square" rtlCol="0">
            <a:noAutofit/>
          </a:bodyPr>
          <a:lstStyle/>
          <a:p>
            <a:pPr fontAlgn="ctr"/>
            <a:r>
              <a:rPr lang="ru-RU" sz="1000" dirty="0">
                <a:latin typeface="Arial" panose="020B0604020202020204" pitchFamily="34" charset="0"/>
                <a:ea typeface="方正兰亭黑简体" panose="02000000000000000000" pitchFamily="2" charset="-122"/>
                <a:sym typeface="Huawei Sans" panose="020C0503030203020204" pitchFamily="34" charset="0"/>
              </a:rPr>
              <a:t>Альтернативный порт</a:t>
            </a:r>
          </a:p>
        </p:txBody>
      </p:sp>
      <p:sp>
        <p:nvSpPr>
          <p:cNvPr id="57" name="TextBox 120">
            <a:extLst>
              <a:ext uri="{FF2B5EF4-FFF2-40B4-BE49-F238E27FC236}">
                <a16:creationId xmlns="" xmlns:a16="http://schemas.microsoft.com/office/drawing/2014/main" id="{020D7A1D-EFAD-4C8C-B9DE-D0FAD269B77A}"/>
              </a:ext>
            </a:extLst>
          </p:cNvPr>
          <p:cNvSpPr txBox="1"/>
          <p:nvPr/>
        </p:nvSpPr>
        <p:spPr>
          <a:xfrm>
            <a:off x="8988222" y="4003161"/>
            <a:ext cx="678552" cy="338422"/>
          </a:xfrm>
          <a:prstGeom prst="rect">
            <a:avLst/>
          </a:prstGeom>
          <a:noFill/>
          <a:ln>
            <a:noFill/>
          </a:ln>
        </p:spPr>
        <p:txBody>
          <a:bodyPr wrap="square" rtlCol="0">
            <a:noAutofit/>
          </a:bodyPr>
          <a:lstStyle/>
          <a:p>
            <a:pPr fontAlgn="ctr"/>
            <a:r>
              <a:rPr lang="ru-RU" sz="1599" b="1" dirty="0">
                <a:solidFill>
                  <a:srgbClr val="EC7061"/>
                </a:solidFill>
                <a:latin typeface="Arial" panose="020B0604020202020204" pitchFamily="34" charset="0"/>
                <a:ea typeface="方正兰亭黑简体" panose="02000000000000000000" pitchFamily="2" charset="-122"/>
                <a:sym typeface="Huawei Sans" panose="020C0503030203020204" pitchFamily="34" charset="0"/>
              </a:rPr>
              <a:t>STP</a:t>
            </a:r>
          </a:p>
        </p:txBody>
      </p:sp>
      <p:sp>
        <p:nvSpPr>
          <p:cNvPr id="67" name="矩形: 圆角 90">
            <a:extLst>
              <a:ext uri="{FF2B5EF4-FFF2-40B4-BE49-F238E27FC236}">
                <a16:creationId xmlns="" xmlns:a16="http://schemas.microsoft.com/office/drawing/2014/main" id="{B453FC51-4FB9-4368-8B4C-3C2E2F8C106B}"/>
              </a:ext>
            </a:extLst>
          </p:cNvPr>
          <p:cNvSpPr/>
          <p:nvPr/>
        </p:nvSpPr>
        <p:spPr>
          <a:xfrm>
            <a:off x="9853069" y="2785579"/>
            <a:ext cx="1761757" cy="2033872"/>
          </a:xfrm>
          <a:prstGeom prst="roundRect">
            <a:avLst>
              <a:gd name="adj" fmla="val 9253"/>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ru-RU" sz="1400" dirty="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При выходе из строя корневого порта альтернативный порт продолжает пересылать пакеты.</a:t>
            </a:r>
          </a:p>
        </p:txBody>
      </p:sp>
      <p:cxnSp>
        <p:nvCxnSpPr>
          <p:cNvPr id="68" name="直接连接符 67">
            <a:extLst>
              <a:ext uri="{FF2B5EF4-FFF2-40B4-BE49-F238E27FC236}">
                <a16:creationId xmlns="" xmlns:a16="http://schemas.microsoft.com/office/drawing/2014/main" id="{927AD331-23D3-4BE6-8DF7-31B7006A5D7F}"/>
              </a:ext>
            </a:extLst>
          </p:cNvPr>
          <p:cNvCxnSpPr>
            <a:cxnSpLocks/>
            <a:stCxn id="56" idx="3"/>
            <a:endCxn id="67" idx="1"/>
          </p:cNvCxnSpPr>
          <p:nvPr/>
        </p:nvCxnSpPr>
        <p:spPr>
          <a:xfrm>
            <a:off x="9666774" y="3610812"/>
            <a:ext cx="186295" cy="191703"/>
          </a:xfrm>
          <a:prstGeom prst="line">
            <a:avLst/>
          </a:prstGeom>
          <a:solidFill>
            <a:srgbClr val="F2F2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9" name="直接箭头连接符 38">
            <a:extLst>
              <a:ext uri="{FF2B5EF4-FFF2-40B4-BE49-F238E27FC236}">
                <a16:creationId xmlns="" xmlns:a16="http://schemas.microsoft.com/office/drawing/2014/main" id="{FC940677-F915-4522-BB5D-950A0690E721}"/>
              </a:ext>
            </a:extLst>
          </p:cNvPr>
          <p:cNvCxnSpPr>
            <a:cxnSpLocks/>
          </p:cNvCxnSpPr>
          <p:nvPr/>
        </p:nvCxnSpPr>
        <p:spPr>
          <a:xfrm flipV="1">
            <a:off x="3389886" y="4352333"/>
            <a:ext cx="1" cy="467118"/>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34753" y="5208725"/>
            <a:ext cx="5469975" cy="1077218"/>
          </a:xfrm>
          <a:prstGeom prst="rect">
            <a:avLst/>
          </a:prstGeom>
        </p:spPr>
        <p:txBody>
          <a:bodyPr wrap="square">
            <a:noAutofit/>
          </a:bodyPr>
          <a:lstStyle/>
          <a:p>
            <a:pPr defTabSz="913668" fontAlgn="ctr">
              <a:spcBef>
                <a:spcPts val="792"/>
              </a:spcBef>
            </a:pPr>
            <a:r>
              <a:rPr lang="ru-RU" sz="1400" dirty="0">
                <a:solidFill>
                  <a:prstClr val="black"/>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В сети без схемы резервирования устройств нижестоящий коммутатор использует один восходящий канал. Если вышестоящий коммутатор или его интерфейсы выходят из строя, все нисходящие соединения </a:t>
            </a:r>
            <a:r>
              <a:rPr lang="ru-RU" sz="1400" dirty="0" smtClean="0">
                <a:solidFill>
                  <a:prstClr val="black"/>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будут прерваны.</a:t>
            </a:r>
            <a:endParaRPr lang="ru-RU" sz="1400" dirty="0">
              <a:solidFill>
                <a:prstClr val="black"/>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49" name="直接箭头连接符 48">
            <a:extLst>
              <a:ext uri="{FF2B5EF4-FFF2-40B4-BE49-F238E27FC236}">
                <a16:creationId xmlns="" xmlns:a16="http://schemas.microsoft.com/office/drawing/2014/main" id="{FC940677-F915-4522-BB5D-950A0690E721}"/>
              </a:ext>
            </a:extLst>
          </p:cNvPr>
          <p:cNvCxnSpPr>
            <a:cxnSpLocks/>
          </p:cNvCxnSpPr>
          <p:nvPr/>
        </p:nvCxnSpPr>
        <p:spPr>
          <a:xfrm flipV="1">
            <a:off x="3389886" y="3477954"/>
            <a:ext cx="1" cy="467118"/>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65" name="矩形: 圆角 90">
            <a:extLst>
              <a:ext uri="{FF2B5EF4-FFF2-40B4-BE49-F238E27FC236}">
                <a16:creationId xmlns="" xmlns:a16="http://schemas.microsoft.com/office/drawing/2014/main" id="{B453FC51-4FB9-4368-8B4C-3C2E2F8C106B}"/>
              </a:ext>
            </a:extLst>
          </p:cNvPr>
          <p:cNvSpPr/>
          <p:nvPr/>
        </p:nvSpPr>
        <p:spPr>
          <a:xfrm>
            <a:off x="3867590" y="2006722"/>
            <a:ext cx="2104118" cy="1523666"/>
          </a:xfrm>
          <a:prstGeom prst="roundRect">
            <a:avLst>
              <a:gd name="adj" fmla="val 16667"/>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ru-RU" sz="1400" dirty="0">
                <a:solidFill>
                  <a:schemeClr val="tx1"/>
                </a:solidFill>
                <a:latin typeface="Arial" panose="020B0604020202020204" pitchFamily="34" charset="0"/>
                <a:ea typeface="方正兰亭黑简体" panose="02000000000000000000" pitchFamily="2" charset="-122"/>
                <a:cs typeface="Arial" panose="020B0604020202020204" pitchFamily="34" charset="0"/>
                <a:sym typeface="Huawei Sans" panose="020C0503030203020204" pitchFamily="34" charset="0"/>
              </a:rPr>
              <a:t>Если коммутатор агрегации неисправен, пересылка трафика от нижестоящего коммутатора не выполняется.</a:t>
            </a:r>
          </a:p>
        </p:txBody>
      </p:sp>
      <p:cxnSp>
        <p:nvCxnSpPr>
          <p:cNvPr id="66" name="直接连接符 65">
            <a:extLst>
              <a:ext uri="{FF2B5EF4-FFF2-40B4-BE49-F238E27FC236}">
                <a16:creationId xmlns="" xmlns:a16="http://schemas.microsoft.com/office/drawing/2014/main" id="{927AD331-23D3-4BE6-8DF7-31B7006A5D7F}"/>
              </a:ext>
            </a:extLst>
          </p:cNvPr>
          <p:cNvCxnSpPr>
            <a:cxnSpLocks/>
            <a:stCxn id="65" idx="1"/>
          </p:cNvCxnSpPr>
          <p:nvPr/>
        </p:nvCxnSpPr>
        <p:spPr>
          <a:xfrm flipH="1">
            <a:off x="3148520" y="2768555"/>
            <a:ext cx="719070" cy="404201"/>
          </a:xfrm>
          <a:prstGeom prst="line">
            <a:avLst/>
          </a:prstGeom>
          <a:solidFill>
            <a:srgbClr val="F2F2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nvGrpSpPr>
          <p:cNvPr id="69" name="组合 68"/>
          <p:cNvGrpSpPr/>
          <p:nvPr/>
        </p:nvGrpSpPr>
        <p:grpSpPr>
          <a:xfrm>
            <a:off x="2476922" y="1941724"/>
            <a:ext cx="787088" cy="392750"/>
            <a:chOff x="8130081" y="1699504"/>
            <a:chExt cx="787395" cy="392903"/>
          </a:xfrm>
        </p:grpSpPr>
        <p:sp>
          <p:nvSpPr>
            <p:cNvPr id="70"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a:xfrm>
              <a:off x="8130081" y="1810198"/>
              <a:ext cx="787395" cy="276999"/>
            </a:xfrm>
            <a:prstGeom prst="rect">
              <a:avLst/>
            </a:prstGeom>
          </p:spPr>
          <p:txBody>
            <a:bodyPr wrap="square">
              <a:noAutofit/>
            </a:bodyPr>
            <a:lstStyle/>
            <a:p>
              <a:pPr algn="ctr" fontAlgn="ctr"/>
              <a:r>
                <a:rPr lang="ru-RU" sz="1200" dirty="0">
                  <a:latin typeface="Arial" panose="020B0604020202020204" pitchFamily="34" charset="0"/>
                  <a:ea typeface="方正兰亭黑简体" panose="02000000000000000000" pitchFamily="2" charset="-122"/>
                  <a:sym typeface="Huawei Sans" panose="020C0503030203020204" pitchFamily="34" charset="0"/>
                </a:rPr>
                <a:t>Сеть</a:t>
              </a:r>
            </a:p>
          </p:txBody>
        </p:sp>
      </p:grpSp>
      <p:cxnSp>
        <p:nvCxnSpPr>
          <p:cNvPr id="72" name="直接连接符 71"/>
          <p:cNvCxnSpPr/>
          <p:nvPr/>
        </p:nvCxnSpPr>
        <p:spPr bwMode="auto">
          <a:xfrm>
            <a:off x="2878626" y="2351951"/>
            <a:ext cx="0" cy="599983"/>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73" name="组合 72"/>
          <p:cNvGrpSpPr/>
          <p:nvPr/>
        </p:nvGrpSpPr>
        <p:grpSpPr>
          <a:xfrm>
            <a:off x="8166300" y="1896070"/>
            <a:ext cx="787088" cy="392750"/>
            <a:chOff x="8130081" y="1699504"/>
            <a:chExt cx="787395" cy="392903"/>
          </a:xfrm>
        </p:grpSpPr>
        <p:sp>
          <p:nvSpPr>
            <p:cNvPr id="74"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a:xfrm>
              <a:off x="8130081" y="1810198"/>
              <a:ext cx="787395" cy="276999"/>
            </a:xfrm>
            <a:prstGeom prst="rect">
              <a:avLst/>
            </a:prstGeom>
          </p:spPr>
          <p:txBody>
            <a:bodyPr wrap="square">
              <a:noAutofit/>
            </a:bodyPr>
            <a:lstStyle/>
            <a:p>
              <a:pPr algn="ctr" fontAlgn="ctr"/>
              <a:r>
                <a:rPr lang="ru-RU" sz="1200" dirty="0">
                  <a:latin typeface="Arial" panose="020B0604020202020204" pitchFamily="34" charset="0"/>
                  <a:ea typeface="方正兰亭黑简体" panose="02000000000000000000" pitchFamily="2" charset="-122"/>
                  <a:sym typeface="Huawei Sans" panose="020C0503030203020204" pitchFamily="34" charset="0"/>
                </a:rPr>
                <a:t>Сеть</a:t>
              </a:r>
            </a:p>
          </p:txBody>
        </p:sp>
      </p:grpSp>
      <p:cxnSp>
        <p:nvCxnSpPr>
          <p:cNvPr id="76" name="直接连接符 75"/>
          <p:cNvCxnSpPr/>
          <p:nvPr/>
        </p:nvCxnSpPr>
        <p:spPr bwMode="auto">
          <a:xfrm flipH="1" flipV="1">
            <a:off x="8555222" y="2283611"/>
            <a:ext cx="655304" cy="57727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7" name="直接连接符 76"/>
          <p:cNvCxnSpPr>
            <a:endCxn id="75" idx="2"/>
          </p:cNvCxnSpPr>
          <p:nvPr/>
        </p:nvCxnSpPr>
        <p:spPr bwMode="auto">
          <a:xfrm flipV="1">
            <a:off x="7938289" y="2283611"/>
            <a:ext cx="621556" cy="57727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0" name="圆角矩形 75"/>
          <p:cNvSpPr/>
          <p:nvPr/>
        </p:nvSpPr>
        <p:spPr>
          <a:xfrm>
            <a:off x="6218400" y="1721665"/>
            <a:ext cx="5469975" cy="45642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729" indent="-177729" algn="just" fontAlgn="ctr">
              <a:lnSpc>
                <a:spcPts val="2599"/>
              </a:lnSpc>
              <a:spcAft>
                <a:spcPts val="600"/>
              </a:spcAft>
              <a:buFont typeface="Arial" panose="020B0604020202020204" pitchFamily="34" charset="0"/>
              <a:buChar char="•"/>
            </a:pPr>
            <a:endParaRPr lang="en-US" altLang="zh-CN" sz="1599" dirty="0">
              <a:solidFill>
                <a:prstClr val="black"/>
              </a:solidFill>
              <a:latin typeface="Arial" panose="020B0604020202020204" pitchFamily="34" charset="0"/>
              <a:ea typeface="方正兰亭黑简体" panose="02000000000000000000" pitchFamily="2" charset="-122"/>
              <a:sym typeface="Huawei Sans" panose="020C0503030203020204" pitchFamily="34" charset="0"/>
            </a:endParaRPr>
          </a:p>
        </p:txBody>
      </p:sp>
      <p:sp>
        <p:nvSpPr>
          <p:cNvPr id="81" name="圆角矩形 75"/>
          <p:cNvSpPr/>
          <p:nvPr/>
        </p:nvSpPr>
        <p:spPr>
          <a:xfrm>
            <a:off x="6218400" y="1290328"/>
            <a:ext cx="5469975" cy="39386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ru-RU"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Режим основной/резервный</a:t>
            </a:r>
          </a:p>
        </p:txBody>
      </p:sp>
      <p:cxnSp>
        <p:nvCxnSpPr>
          <p:cNvPr id="84" name="直接箭头连接符 83">
            <a:extLst>
              <a:ext uri="{FF2B5EF4-FFF2-40B4-BE49-F238E27FC236}">
                <a16:creationId xmlns="" xmlns:a16="http://schemas.microsoft.com/office/drawing/2014/main" id="{25FFCF9E-B77D-4002-8CAE-8C36C256A152}"/>
              </a:ext>
            </a:extLst>
          </p:cNvPr>
          <p:cNvCxnSpPr>
            <a:cxnSpLocks/>
          </p:cNvCxnSpPr>
          <p:nvPr/>
        </p:nvCxnSpPr>
        <p:spPr>
          <a:xfrm flipH="1" flipV="1">
            <a:off x="9019575" y="2286235"/>
            <a:ext cx="460846" cy="417743"/>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pic>
        <p:nvPicPr>
          <p:cNvPr id="63" name="图片 6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09146" y="3930641"/>
            <a:ext cx="540000" cy="442800"/>
          </a:xfrm>
          <a:prstGeom prst="rect">
            <a:avLst/>
          </a:prstGeom>
        </p:spPr>
      </p:pic>
      <p:pic>
        <p:nvPicPr>
          <p:cNvPr id="79" name="图片 78" descr="汇聚交换机故障.png">
            <a:extLst>
              <a:ext uri="{FF2B5EF4-FFF2-40B4-BE49-F238E27FC236}">
                <a16:creationId xmlns:a16="http://schemas.microsoft.com/office/drawing/2014/main" xmlns="" id="{0531F642-8F27-4C98-A140-6D81936C8EA9}"/>
              </a:ext>
            </a:extLst>
          </p:cNvPr>
          <p:cNvPicPr>
            <a:picLocks noChangeAspect="1"/>
          </p:cNvPicPr>
          <p:nvPr/>
        </p:nvPicPr>
        <p:blipFill>
          <a:blip r:embed="rId5" cstate="print"/>
          <a:stretch>
            <a:fillRect/>
          </a:stretch>
        </p:blipFill>
        <p:spPr>
          <a:xfrm>
            <a:off x="2609146" y="2951934"/>
            <a:ext cx="540000" cy="441818"/>
          </a:xfrm>
          <a:prstGeom prst="rect">
            <a:avLst/>
          </a:prstGeom>
        </p:spPr>
      </p:pic>
      <p:pic>
        <p:nvPicPr>
          <p:cNvPr id="82" name="图片 8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682901" y="3954455"/>
            <a:ext cx="540000" cy="442800"/>
          </a:xfrm>
          <a:prstGeom prst="rect">
            <a:avLst/>
          </a:prstGeom>
        </p:spPr>
      </p:pic>
      <p:pic>
        <p:nvPicPr>
          <p:cNvPr id="83" name="图片 82" descr="汇聚交换机.png">
            <a:extLst>
              <a:ext uri="{FF2B5EF4-FFF2-40B4-BE49-F238E27FC236}">
                <a16:creationId xmlns:a16="http://schemas.microsoft.com/office/drawing/2014/main" xmlns="" id="{510788B6-994F-4DD8-9E7B-2F7416C7AC83}"/>
              </a:ext>
            </a:extLst>
          </p:cNvPr>
          <p:cNvPicPr>
            <a:picLocks noChangeAspect="1"/>
          </p:cNvPicPr>
          <p:nvPr/>
        </p:nvPicPr>
        <p:blipFill>
          <a:blip r:embed="rId6" cstate="print"/>
          <a:stretch>
            <a:fillRect/>
          </a:stretch>
        </p:blipFill>
        <p:spPr>
          <a:xfrm>
            <a:off x="8925333" y="2863196"/>
            <a:ext cx="540000" cy="441818"/>
          </a:xfrm>
          <a:prstGeom prst="rect">
            <a:avLst/>
          </a:prstGeom>
        </p:spPr>
      </p:pic>
      <p:pic>
        <p:nvPicPr>
          <p:cNvPr id="85" name="图片 84" descr="汇聚交换机故障.png">
            <a:extLst>
              <a:ext uri="{FF2B5EF4-FFF2-40B4-BE49-F238E27FC236}">
                <a16:creationId xmlns:a16="http://schemas.microsoft.com/office/drawing/2014/main" xmlns="" id="{0531F642-8F27-4C98-A140-6D81936C8EA9}"/>
              </a:ext>
            </a:extLst>
          </p:cNvPr>
          <p:cNvPicPr>
            <a:picLocks noChangeAspect="1"/>
          </p:cNvPicPr>
          <p:nvPr/>
        </p:nvPicPr>
        <p:blipFill>
          <a:blip r:embed="rId5" cstate="print"/>
          <a:stretch>
            <a:fillRect/>
          </a:stretch>
        </p:blipFill>
        <p:spPr>
          <a:xfrm>
            <a:off x="7682901" y="2863196"/>
            <a:ext cx="540000" cy="441818"/>
          </a:xfrm>
          <a:prstGeom prst="rect">
            <a:avLst/>
          </a:prstGeom>
        </p:spPr>
      </p:pic>
      <p:sp>
        <p:nvSpPr>
          <p:cNvPr id="78" name="椭圆 77"/>
          <p:cNvSpPr>
            <a:spLocks noChangeAspect="1"/>
          </p:cNvSpPr>
          <p:nvPr/>
        </p:nvSpPr>
        <p:spPr>
          <a:xfrm>
            <a:off x="6410154" y="1899863"/>
            <a:ext cx="252000" cy="252000"/>
          </a:xfrm>
          <a:prstGeom prst="ellipse">
            <a:avLst/>
          </a:prstGeom>
          <a:solidFill>
            <a:srgbClr val="8CCAA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ru-RU" sz="14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R</a:t>
            </a:r>
          </a:p>
        </p:txBody>
      </p:sp>
      <p:grpSp>
        <p:nvGrpSpPr>
          <p:cNvPr id="86" name="组合 85"/>
          <p:cNvGrpSpPr/>
          <p:nvPr/>
        </p:nvGrpSpPr>
        <p:grpSpPr>
          <a:xfrm>
            <a:off x="3248292" y="3168149"/>
            <a:ext cx="288000" cy="288000"/>
            <a:chOff x="856677" y="2615810"/>
            <a:chExt cx="288000" cy="288000"/>
          </a:xfrm>
        </p:grpSpPr>
        <p:sp>
          <p:nvSpPr>
            <p:cNvPr id="87" name="椭圆 86"/>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solidFill>
                  <a:srgbClr val="EC7061"/>
                </a:solidFill>
                <a:latin typeface="Arial" panose="020B0604020202020204" pitchFamily="34" charset="0"/>
              </a:endParaRPr>
            </a:p>
          </p:txBody>
        </p:sp>
        <p:grpSp>
          <p:nvGrpSpPr>
            <p:cNvPr id="88" name="组合 87"/>
            <p:cNvGrpSpPr/>
            <p:nvPr/>
          </p:nvGrpSpPr>
          <p:grpSpPr>
            <a:xfrm>
              <a:off x="923444" y="2692169"/>
              <a:ext cx="144001" cy="144002"/>
              <a:chOff x="898853" y="2657982"/>
              <a:chExt cx="203649" cy="203652"/>
            </a:xfrm>
          </p:grpSpPr>
          <p:cxnSp>
            <p:nvCxnSpPr>
              <p:cNvPr id="89" name="直接连接符 88"/>
              <p:cNvCxnSpPr>
                <a:stCxn id="87" idx="3"/>
                <a:endCxn id="87"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0" name="直接连接符 89"/>
              <p:cNvCxnSpPr>
                <a:stCxn id="87" idx="1"/>
                <a:endCxn id="87"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91" name="椭圆 90"/>
          <p:cNvSpPr>
            <a:spLocks noChangeAspect="1"/>
          </p:cNvSpPr>
          <p:nvPr/>
        </p:nvSpPr>
        <p:spPr>
          <a:xfrm>
            <a:off x="7829419" y="3584004"/>
            <a:ext cx="252000" cy="252000"/>
          </a:xfrm>
          <a:prstGeom prst="ellipse">
            <a:avLst/>
          </a:prstGeom>
          <a:solidFill>
            <a:srgbClr val="8CCAA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ru-RU" sz="1400" b="1" dirty="0">
                <a:solidFill>
                  <a:prstClr val="white"/>
                </a:solidFill>
                <a:latin typeface="Arial" panose="020B0604020202020204" pitchFamily="34" charset="0"/>
                <a:ea typeface="方正兰亭黑简体" panose="02000000000000000000" pitchFamily="2" charset="-122"/>
                <a:sym typeface="Huawei Sans" panose="020C0503030203020204" pitchFamily="34" charset="0"/>
              </a:rPr>
              <a:t>R</a:t>
            </a:r>
          </a:p>
        </p:txBody>
      </p:sp>
      <p:sp>
        <p:nvSpPr>
          <p:cNvPr id="62" name="矩形 61"/>
          <p:cNvSpPr/>
          <p:nvPr/>
        </p:nvSpPr>
        <p:spPr>
          <a:xfrm>
            <a:off x="6230526" y="5028954"/>
            <a:ext cx="5469975" cy="1077218"/>
          </a:xfrm>
          <a:prstGeom prst="rect">
            <a:avLst/>
          </a:prstGeom>
        </p:spPr>
        <p:txBody>
          <a:bodyPr wrap="square">
            <a:noAutofit/>
          </a:bodyPr>
          <a:lstStyle/>
          <a:p>
            <a:r>
              <a:rPr lang="ru-RU" sz="1300" dirty="0">
                <a:latin typeface="Arial" panose="020B0604020202020204" pitchFamily="34" charset="0"/>
                <a:sym typeface="Huawei Sans" panose="020C0503030203020204" pitchFamily="34" charset="0"/>
              </a:rPr>
              <a:t>В сети с резервированием устройств нижестоящий коммутатор имеет двойное подключение к двум вышестоящим коммутаторам. Каналы работают в режиме </a:t>
            </a:r>
            <a:r>
              <a:rPr lang="ru-RU" sz="1300" dirty="0" smtClean="0">
                <a:latin typeface="Arial" panose="020B0604020202020204" pitchFamily="34" charset="0"/>
                <a:sym typeface="Huawei Sans" panose="020C0503030203020204" pitchFamily="34" charset="0"/>
              </a:rPr>
              <a:t>активный/резервный. </a:t>
            </a:r>
            <a:r>
              <a:rPr lang="ru-RU" sz="1300" dirty="0">
                <a:latin typeface="Arial" panose="020B0604020202020204" pitchFamily="34" charset="0"/>
                <a:sym typeface="Huawei Sans" panose="020C0503030203020204" pitchFamily="34" charset="0"/>
              </a:rPr>
              <a:t>Если активный канал или вышестоящий коммутатор выходит из строя, трафик переключается на резервный канал и пересылается через резервное устройство.</a:t>
            </a:r>
          </a:p>
        </p:txBody>
      </p:sp>
    </p:spTree>
    <p:extLst>
      <p:ext uri="{BB962C8B-B14F-4D97-AF65-F5344CB8AC3E}">
        <p14:creationId xmlns:p14="http://schemas.microsoft.com/office/powerpoint/2010/main" val="880111611"/>
      </p:ext>
    </p:ext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9FF50EC-215F-4B49-BF35-E98244BC9B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5f1e55-3009-46d8-9566-5d569a2b3a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4E87DE8-E9C8-4D80-AFA1-81A25CD3A08F}">
  <ds:schemaRefs>
    <ds:schemaRef ds:uri="http://schemas.microsoft.com/sharepoint/v3/contenttype/forms"/>
  </ds:schemaRefs>
</ds:datastoreItem>
</file>

<file path=customXml/itemProps3.xml><?xml version="1.0" encoding="utf-8"?>
<ds:datastoreItem xmlns:ds="http://schemas.openxmlformats.org/officeDocument/2006/customXml" ds:itemID="{6EE642A0-0996-4B2C-B388-1E28666A6CAD}">
  <ds:schemaRefs>
    <ds:schemaRef ds:uri="http://www.w3.org/XML/1998/namespace"/>
    <ds:schemaRef ds:uri="http://schemas.microsoft.com/office/2006/documentManagement/types"/>
    <ds:schemaRef ds:uri="http://schemas.microsoft.com/office/infopath/2007/PartnerControls"/>
    <ds:schemaRef ds:uri="http://purl.org/dc/elements/1.1/"/>
    <ds:schemaRef ds:uri="http://purl.org/dc/dcmitype/"/>
    <ds:schemaRef ds:uri="http://schemas.microsoft.com/office/2006/metadata/properties"/>
    <ds:schemaRef ds:uri="475f1e55-3009-46d8-9566-5d569a2b3a98"/>
    <ds:schemaRef ds:uri="http://purl.org/dc/term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2193</TotalTime>
  <Words>4756</Words>
  <Application>Microsoft Office PowerPoint</Application>
  <PresentationFormat>Widescreen</PresentationFormat>
  <Paragraphs>764</Paragraphs>
  <Slides>49</Slides>
  <Notes>49</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49</vt:i4>
      </vt:variant>
    </vt:vector>
  </HeadingPairs>
  <TitlesOfParts>
    <vt:vector size="57" baseType="lpstr">
      <vt:lpstr>微软雅黑</vt:lpstr>
      <vt:lpstr>方正兰亭黑简体</vt:lpstr>
      <vt:lpstr>Arial</vt:lpstr>
      <vt:lpstr>Calibri</vt:lpstr>
      <vt:lpstr>Courier New</vt:lpstr>
      <vt:lpstr>Huawei Sans</vt:lpstr>
      <vt:lpstr>Wingdings</vt:lpstr>
      <vt:lpstr>自定义设计方案</vt:lpstr>
      <vt:lpstr>PowerPoint Presentation</vt:lpstr>
      <vt:lpstr>Eth-Trunk, iStack и CSS</vt:lpstr>
      <vt:lpstr>PowerPoint Presentation</vt:lpstr>
      <vt:lpstr>PowerPoint Presentation</vt:lpstr>
      <vt:lpstr>PowerPoint Presentation</vt:lpstr>
      <vt:lpstr>Надежность сети</vt:lpstr>
      <vt:lpstr>Надежность плат (1)</vt:lpstr>
      <vt:lpstr>Надежность плат (2)</vt:lpstr>
      <vt:lpstr>Надежность устройства</vt:lpstr>
      <vt:lpstr>Надежность каналов</vt:lpstr>
      <vt:lpstr>PowerPoint Presentation</vt:lpstr>
      <vt:lpstr>Повышение пропускной способности канала</vt:lpstr>
      <vt:lpstr>Eth-Trunk</vt:lpstr>
      <vt:lpstr>Основные понятия Eth-Trunk</vt:lpstr>
      <vt:lpstr>PowerPoint Presentation</vt:lpstr>
      <vt:lpstr>Ручной режим</vt:lpstr>
      <vt:lpstr>Недостатки ручного режима (1)</vt:lpstr>
      <vt:lpstr>Недостатки ручного режима (2)</vt:lpstr>
      <vt:lpstr>PowerPoint Presentation</vt:lpstr>
      <vt:lpstr>LACPDU</vt:lpstr>
      <vt:lpstr>Приоритет системы</vt:lpstr>
      <vt:lpstr>Приоритет интерфейса</vt:lpstr>
      <vt:lpstr>Максимальное количество активных интерфейсов (1)</vt:lpstr>
      <vt:lpstr>Максимальное количество активных интерфейсов (2)</vt:lpstr>
      <vt:lpstr>Выбор активного канала (1)</vt:lpstr>
      <vt:lpstr>Выбор активного канала (2)</vt:lpstr>
      <vt:lpstr>Выбор активного канала (3)</vt:lpstr>
      <vt:lpstr>Выбор активного канала (4)</vt:lpstr>
      <vt:lpstr>Балансировка нагрузки</vt:lpstr>
      <vt:lpstr>Режим балансировки нагрузки</vt:lpstr>
      <vt:lpstr>PowerPoint Presentation</vt:lpstr>
      <vt:lpstr>Стандартные сценарии применения (1)</vt:lpstr>
      <vt:lpstr>Стандартные сценарии применения (2)</vt:lpstr>
      <vt:lpstr>PowerPoint Presentation</vt:lpstr>
      <vt:lpstr>Команды конфигурации (1)</vt:lpstr>
      <vt:lpstr>Команды конфигурации (2)</vt:lpstr>
      <vt:lpstr>Команды конфигурации (3)</vt:lpstr>
      <vt:lpstr>Пример конфигурации Eth-Trunk в ручном режиме</vt:lpstr>
      <vt:lpstr>Пример конфигурации Eth-Trunk в режиме LACP (1)</vt:lpstr>
      <vt:lpstr>Пример конфигурации Eth-Trunk в режиме LACP (2)</vt:lpstr>
      <vt:lpstr>PowerPoint Presentation</vt:lpstr>
      <vt:lpstr>Общая информация о iStack и CSS</vt:lpstr>
      <vt:lpstr>Преимущества iStack и CSS</vt:lpstr>
      <vt:lpstr>Применение (1)</vt:lpstr>
      <vt:lpstr>Применение (2)</vt:lpstr>
      <vt:lpstr>Рекомендуемая архитектура</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Diana Talypova</cp:lastModifiedBy>
  <cp:revision>260</cp:revision>
  <dcterms:created xsi:type="dcterms:W3CDTF">2018-11-29T10:16:29Z</dcterms:created>
  <dcterms:modified xsi:type="dcterms:W3CDTF">2021-02-21T08:32:08Z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(3)YM8DmWmGEx8H4E+gIlJ3RMeEO3177AfDE1DaHVY9xKWDfqFO5p3GM8bKP7s1jKfGo1gxYg5D
uNc3t+f0cNBTKofz08/PshsqhLKgqqhKMTkkehcal3i77EtaLHmaP12dIiZbbzaP0UUO+jj6
VAARpFrF5HIE1GtIPMXdAANTgjE9epuks5jb8hkBwDitX+Jo/f+U2o64IiCmo4x5M5s9Nt3O
kQlDk3z0IzQj6QXjRN</vt:lpwstr>
  </property>
  <property fmtid="{D5CDD505-2E9C-101B-9397-08002B2CF9AE}" pid="3" name="_2015_ms_pID_7253431">
    <vt:lpwstr>akrO78OpBYx47APw889lLKG5MT6p7Q0nVzPoOnzqhPxvG4PgMShOrS
+e2Ia9m9edVJnv5ZOK9MfBcmcdKH/1LT8wuk7p0Ok5q7wo43Ewr2QG1d5t/2Hsy4dylqEt/b
1uepimtbLgx6/WH0hvBaAwKE4SI1teYc+WeN4O6XQ558s9yPbu3cK6HU9S/kHu2ZLYxYRu7J
+PLwdehw+17+FN7pEdNxdMuvkW+570/WaFvK</vt:lpwstr>
  </property>
  <property fmtid="{D5CDD505-2E9C-101B-9397-08002B2CF9AE}" pid="4" name="_2015_ms_pID_7253432">
    <vt:lpwstr>LA==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1613102359</vt:lpwstr>
  </property>
</Properties>
</file>